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7" r:id="rId2"/>
    <p:sldId id="278" r:id="rId3"/>
    <p:sldId id="279" r:id="rId4"/>
    <p:sldId id="280" r:id="rId5"/>
    <p:sldId id="281" r:id="rId6"/>
    <p:sldId id="282" r:id="rId7"/>
    <p:sldId id="283" r:id="rId8"/>
    <p:sldId id="284" r:id="rId9"/>
    <p:sldId id="285" r:id="rId10"/>
    <p:sldId id="286" r:id="rId11"/>
    <p:sldId id="256" r:id="rId12"/>
    <p:sldId id="257" r:id="rId13"/>
    <p:sldId id="262" r:id="rId14"/>
    <p:sldId id="258" r:id="rId15"/>
    <p:sldId id="259" r:id="rId16"/>
    <p:sldId id="260" r:id="rId17"/>
    <p:sldId id="261" r:id="rId18"/>
    <p:sldId id="263" r:id="rId19"/>
    <p:sldId id="264" r:id="rId20"/>
    <p:sldId id="265" r:id="rId21"/>
    <p:sldId id="266" r:id="rId22"/>
    <p:sldId id="267" r:id="rId23"/>
    <p:sldId id="268" r:id="rId24"/>
    <p:sldId id="270" r:id="rId25"/>
    <p:sldId id="271" r:id="rId26"/>
    <p:sldId id="272" r:id="rId27"/>
    <p:sldId id="273" r:id="rId28"/>
    <p:sldId id="274" r:id="rId29"/>
    <p:sldId id="275" r:id="rId30"/>
    <p:sldId id="276"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5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1" d="100"/>
          <a:sy n="81" d="100"/>
        </p:scale>
        <p:origin x="12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50B65-130A-4B0D-9494-C59522C169ED}"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s-PE"/>
        </a:p>
      </dgm:t>
    </dgm:pt>
    <dgm:pt modelId="{8F7D281A-79BF-4FAE-B987-5F299ACE12D4}">
      <dgm:prSet phldrT="[Texto]"/>
      <dgm:spPr/>
      <dgm:t>
        <a:bodyPr/>
        <a:lstStyle/>
        <a:p>
          <a:pPr algn="l"/>
          <a:endParaRPr lang="es-PE" dirty="0"/>
        </a:p>
        <a:p>
          <a:pPr algn="ctr"/>
          <a:r>
            <a:rPr lang="es-PE" dirty="0"/>
            <a:t>Código de mejor lectura.</a:t>
          </a:r>
        </a:p>
      </dgm:t>
    </dgm:pt>
    <dgm:pt modelId="{4EFE1BD1-F6E6-43C9-A7B4-D04A66AEB79F}" type="parTrans" cxnId="{E88DEB8A-FAA2-480B-AEBD-40199C089CB4}">
      <dgm:prSet/>
      <dgm:spPr/>
      <dgm:t>
        <a:bodyPr/>
        <a:lstStyle/>
        <a:p>
          <a:endParaRPr lang="es-PE"/>
        </a:p>
      </dgm:t>
    </dgm:pt>
    <dgm:pt modelId="{9786924B-B262-4F69-BBF2-A4A7A840FB01}" type="sibTrans" cxnId="{E88DEB8A-FAA2-480B-AEBD-40199C089CB4}">
      <dgm:prSet/>
      <dgm:spPr/>
      <dgm:t>
        <a:bodyPr/>
        <a:lstStyle/>
        <a:p>
          <a:endParaRPr lang="es-PE"/>
        </a:p>
      </dgm:t>
    </dgm:pt>
    <dgm:pt modelId="{482FE172-2DC9-4D1F-979C-AD10B59EC0F0}">
      <dgm:prSet phldrT="[Texto]"/>
      <dgm:spPr/>
      <dgm:t>
        <a:bodyPr/>
        <a:lstStyle/>
        <a:p>
          <a:pPr algn="l"/>
          <a:endParaRPr lang="es-PE" dirty="0"/>
        </a:p>
        <a:p>
          <a:pPr algn="ctr"/>
          <a:r>
            <a:rPr lang="es-PE" dirty="0"/>
            <a:t>Menor riesgo de problemas.</a:t>
          </a:r>
        </a:p>
      </dgm:t>
    </dgm:pt>
    <dgm:pt modelId="{75DBD652-0A51-48C7-84D4-16716D743C48}" type="parTrans" cxnId="{ACC27DCA-A5AF-40EC-BF9D-6B5B55397551}">
      <dgm:prSet/>
      <dgm:spPr/>
      <dgm:t>
        <a:bodyPr/>
        <a:lstStyle/>
        <a:p>
          <a:endParaRPr lang="es-PE"/>
        </a:p>
      </dgm:t>
    </dgm:pt>
    <dgm:pt modelId="{B6735DA4-4149-425F-9BAA-0A81870E7710}" type="sibTrans" cxnId="{ACC27DCA-A5AF-40EC-BF9D-6B5B55397551}">
      <dgm:prSet/>
      <dgm:spPr/>
      <dgm:t>
        <a:bodyPr/>
        <a:lstStyle/>
        <a:p>
          <a:endParaRPr lang="es-PE"/>
        </a:p>
      </dgm:t>
    </dgm:pt>
    <dgm:pt modelId="{1B92C964-2041-4C9B-87F4-4D21007F4512}">
      <dgm:prSet phldrT="[Texto]"/>
      <dgm:spPr/>
      <dgm:t>
        <a:bodyPr/>
        <a:lstStyle/>
        <a:p>
          <a:pPr algn="l"/>
          <a:endParaRPr lang="es-PE" dirty="0"/>
        </a:p>
        <a:p>
          <a:pPr algn="ctr"/>
          <a:r>
            <a:rPr lang="es-PE" dirty="0"/>
            <a:t>Ahorro de tiempo en correcciones.</a:t>
          </a:r>
        </a:p>
      </dgm:t>
    </dgm:pt>
    <dgm:pt modelId="{F671B287-2C51-4785-A638-7C88E9F81237}" type="parTrans" cxnId="{43801F73-7C74-468B-928B-E03F7BCEEE52}">
      <dgm:prSet/>
      <dgm:spPr/>
      <dgm:t>
        <a:bodyPr/>
        <a:lstStyle/>
        <a:p>
          <a:endParaRPr lang="es-PE"/>
        </a:p>
      </dgm:t>
    </dgm:pt>
    <dgm:pt modelId="{3069F75C-28F1-4071-91A5-A2F749A01075}" type="sibTrans" cxnId="{43801F73-7C74-468B-928B-E03F7BCEEE52}">
      <dgm:prSet/>
      <dgm:spPr/>
      <dgm:t>
        <a:bodyPr/>
        <a:lstStyle/>
        <a:p>
          <a:endParaRPr lang="es-PE"/>
        </a:p>
      </dgm:t>
    </dgm:pt>
    <dgm:pt modelId="{F4B5C757-DACC-46BA-BA4E-785603394DF9}">
      <dgm:prSet phldrT="[Texto]"/>
      <dgm:spPr/>
      <dgm:t>
        <a:bodyPr/>
        <a:lstStyle/>
        <a:p>
          <a:r>
            <a:rPr lang="es-PE" dirty="0"/>
            <a:t> </a:t>
          </a:r>
        </a:p>
      </dgm:t>
    </dgm:pt>
    <dgm:pt modelId="{12E10A09-0045-41C4-AB8F-FE878746C42A}" type="sibTrans" cxnId="{6E76F539-1BBA-41B3-8BF0-9088DE02EFBE}">
      <dgm:prSet/>
      <dgm:spPr/>
      <dgm:t>
        <a:bodyPr/>
        <a:lstStyle/>
        <a:p>
          <a:endParaRPr lang="es-PE"/>
        </a:p>
      </dgm:t>
    </dgm:pt>
    <dgm:pt modelId="{0F7347A8-5CBC-4419-ABE9-6FF534F89C27}" type="parTrans" cxnId="{6E76F539-1BBA-41B3-8BF0-9088DE02EFBE}">
      <dgm:prSet/>
      <dgm:spPr/>
      <dgm:t>
        <a:bodyPr/>
        <a:lstStyle/>
        <a:p>
          <a:endParaRPr lang="es-PE"/>
        </a:p>
      </dgm:t>
    </dgm:pt>
    <dgm:pt modelId="{82E35742-9ABB-48DE-8480-1E72D2498FD6}">
      <dgm:prSet phldrT="[Texto]"/>
      <dgm:spPr/>
      <dgm:t>
        <a:bodyPr/>
        <a:lstStyle/>
        <a:p>
          <a:r>
            <a:rPr lang="es-PE" dirty="0"/>
            <a:t> </a:t>
          </a:r>
        </a:p>
      </dgm:t>
    </dgm:pt>
    <dgm:pt modelId="{DAFE1D95-5552-481B-A1B9-DA9151036B20}" type="sibTrans" cxnId="{2834C2D8-9A70-4C3D-B626-62B9F6ACF99B}">
      <dgm:prSet/>
      <dgm:spPr/>
      <dgm:t>
        <a:bodyPr/>
        <a:lstStyle/>
        <a:p>
          <a:endParaRPr lang="es-PE"/>
        </a:p>
      </dgm:t>
    </dgm:pt>
    <dgm:pt modelId="{8AC7030F-2328-48C9-9D38-75FFEFDF0155}" type="parTrans" cxnId="{2834C2D8-9A70-4C3D-B626-62B9F6ACF99B}">
      <dgm:prSet/>
      <dgm:spPr/>
      <dgm:t>
        <a:bodyPr/>
        <a:lstStyle/>
        <a:p>
          <a:endParaRPr lang="es-PE"/>
        </a:p>
      </dgm:t>
    </dgm:pt>
    <dgm:pt modelId="{5695AF86-E86F-4C3F-8EBA-BC1DDBF199F2}">
      <dgm:prSet phldrT="[Texto]"/>
      <dgm:spPr/>
      <dgm:t>
        <a:bodyPr/>
        <a:lstStyle/>
        <a:p>
          <a:r>
            <a:rPr lang="es-PE" dirty="0"/>
            <a:t> </a:t>
          </a:r>
        </a:p>
      </dgm:t>
    </dgm:pt>
    <dgm:pt modelId="{3103DC93-6C14-4903-BAE2-A166ADD5B148}" type="sibTrans" cxnId="{2B9D37DD-FB09-45D4-B3EF-CC169C5C0895}">
      <dgm:prSet/>
      <dgm:spPr/>
      <dgm:t>
        <a:bodyPr/>
        <a:lstStyle/>
        <a:p>
          <a:endParaRPr lang="es-PE"/>
        </a:p>
      </dgm:t>
    </dgm:pt>
    <dgm:pt modelId="{25E68E09-823C-4644-9D66-50C0EBF6DA48}" type="parTrans" cxnId="{2B9D37DD-FB09-45D4-B3EF-CC169C5C0895}">
      <dgm:prSet/>
      <dgm:spPr/>
      <dgm:t>
        <a:bodyPr/>
        <a:lstStyle/>
        <a:p>
          <a:endParaRPr lang="es-PE"/>
        </a:p>
      </dgm:t>
    </dgm:pt>
    <dgm:pt modelId="{FA99CF8F-E152-4498-A0D6-3C4B602553E6}" type="pres">
      <dgm:prSet presAssocID="{4F250B65-130A-4B0D-9494-C59522C169ED}" presName="Name0" presStyleCnt="0">
        <dgm:presLayoutVars>
          <dgm:dir/>
          <dgm:animLvl val="lvl"/>
          <dgm:resizeHandles val="exact"/>
        </dgm:presLayoutVars>
      </dgm:prSet>
      <dgm:spPr/>
      <dgm:t>
        <a:bodyPr/>
        <a:lstStyle/>
        <a:p>
          <a:endParaRPr lang="es-ES"/>
        </a:p>
      </dgm:t>
    </dgm:pt>
    <dgm:pt modelId="{F37BCC6A-B004-425D-8F88-F3C663876588}" type="pres">
      <dgm:prSet presAssocID="{5695AF86-E86F-4C3F-8EBA-BC1DDBF199F2}" presName="compositeNode" presStyleCnt="0">
        <dgm:presLayoutVars>
          <dgm:bulletEnabled val="1"/>
        </dgm:presLayoutVars>
      </dgm:prSet>
      <dgm:spPr/>
    </dgm:pt>
    <dgm:pt modelId="{42EBF9AF-47B6-4D3D-A0C3-842530734797}" type="pres">
      <dgm:prSet presAssocID="{5695AF86-E86F-4C3F-8EBA-BC1DDBF199F2}" presName="bgRect" presStyleLbl="node1" presStyleIdx="0" presStyleCnt="3" custScaleY="75702" custLinFactNeighborX="46319" custLinFactNeighborY="-20608"/>
      <dgm:spPr/>
      <dgm:t>
        <a:bodyPr/>
        <a:lstStyle/>
        <a:p>
          <a:endParaRPr lang="es-ES"/>
        </a:p>
      </dgm:t>
    </dgm:pt>
    <dgm:pt modelId="{0124B4AA-0D07-4777-A3E6-50E2F0066DA0}" type="pres">
      <dgm:prSet presAssocID="{5695AF86-E86F-4C3F-8EBA-BC1DDBF199F2}" presName="parentNode" presStyleLbl="node1" presStyleIdx="0" presStyleCnt="3">
        <dgm:presLayoutVars>
          <dgm:chMax val="0"/>
          <dgm:bulletEnabled val="1"/>
        </dgm:presLayoutVars>
      </dgm:prSet>
      <dgm:spPr/>
      <dgm:t>
        <a:bodyPr/>
        <a:lstStyle/>
        <a:p>
          <a:endParaRPr lang="es-ES"/>
        </a:p>
      </dgm:t>
    </dgm:pt>
    <dgm:pt modelId="{102FCA0B-7BB6-45E7-AF51-BB5BC33ABFD9}" type="pres">
      <dgm:prSet presAssocID="{5695AF86-E86F-4C3F-8EBA-BC1DDBF199F2}" presName="childNode" presStyleLbl="node1" presStyleIdx="0" presStyleCnt="3">
        <dgm:presLayoutVars>
          <dgm:bulletEnabled val="1"/>
        </dgm:presLayoutVars>
      </dgm:prSet>
      <dgm:spPr/>
      <dgm:t>
        <a:bodyPr/>
        <a:lstStyle/>
        <a:p>
          <a:endParaRPr lang="es-ES"/>
        </a:p>
      </dgm:t>
    </dgm:pt>
    <dgm:pt modelId="{8206A8F8-72C4-4959-BDCE-00D14911D252}" type="pres">
      <dgm:prSet presAssocID="{3103DC93-6C14-4903-BAE2-A166ADD5B148}" presName="hSp" presStyleCnt="0"/>
      <dgm:spPr/>
    </dgm:pt>
    <dgm:pt modelId="{FE800121-CC51-4303-B046-2B4251D790B7}" type="pres">
      <dgm:prSet presAssocID="{3103DC93-6C14-4903-BAE2-A166ADD5B148}" presName="vProcSp" presStyleCnt="0"/>
      <dgm:spPr/>
    </dgm:pt>
    <dgm:pt modelId="{04E1F6F9-FB43-4775-8B01-716C3B913A64}" type="pres">
      <dgm:prSet presAssocID="{3103DC93-6C14-4903-BAE2-A166ADD5B148}" presName="vSp1" presStyleCnt="0"/>
      <dgm:spPr/>
    </dgm:pt>
    <dgm:pt modelId="{C22BB9F8-85B9-4241-992B-D1DE2D43E638}" type="pres">
      <dgm:prSet presAssocID="{3103DC93-6C14-4903-BAE2-A166ADD5B148}" presName="simulatedConn" presStyleLbl="solidFgAcc1" presStyleIdx="0" presStyleCnt="2" custAng="5400000" custLinFactX="103207" custLinFactY="-147293" custLinFactNeighborX="200000" custLinFactNeighborY="-200000"/>
      <dgm:spPr>
        <a:ln>
          <a:noFill/>
        </a:ln>
      </dgm:spPr>
    </dgm:pt>
    <dgm:pt modelId="{D639A84C-4D0D-43B1-901A-251A577CE624}" type="pres">
      <dgm:prSet presAssocID="{3103DC93-6C14-4903-BAE2-A166ADD5B148}" presName="vSp2" presStyleCnt="0"/>
      <dgm:spPr/>
    </dgm:pt>
    <dgm:pt modelId="{B6D208EA-F9F8-436C-B204-CCA19D4E0B88}" type="pres">
      <dgm:prSet presAssocID="{3103DC93-6C14-4903-BAE2-A166ADD5B148}" presName="sibTrans" presStyleCnt="0"/>
      <dgm:spPr/>
    </dgm:pt>
    <dgm:pt modelId="{A41A4B97-04D8-421C-9EA5-3932D68222E0}" type="pres">
      <dgm:prSet presAssocID="{82E35742-9ABB-48DE-8480-1E72D2498FD6}" presName="compositeNode" presStyleCnt="0">
        <dgm:presLayoutVars>
          <dgm:bulletEnabled val="1"/>
        </dgm:presLayoutVars>
      </dgm:prSet>
      <dgm:spPr/>
    </dgm:pt>
    <dgm:pt modelId="{A2473C2F-B157-4B08-8579-94C6646314F3}" type="pres">
      <dgm:prSet presAssocID="{82E35742-9ABB-48DE-8480-1E72D2498FD6}" presName="bgRect" presStyleLbl="node1" presStyleIdx="1" presStyleCnt="3" custScaleY="75702" custLinFactNeighborX="49456" custLinFactNeighborY="-20935"/>
      <dgm:spPr/>
      <dgm:t>
        <a:bodyPr/>
        <a:lstStyle/>
        <a:p>
          <a:endParaRPr lang="es-ES"/>
        </a:p>
      </dgm:t>
    </dgm:pt>
    <dgm:pt modelId="{A00FE993-10BF-4464-8470-40ED60AF52F6}" type="pres">
      <dgm:prSet presAssocID="{82E35742-9ABB-48DE-8480-1E72D2498FD6}" presName="parentNode" presStyleLbl="node1" presStyleIdx="1" presStyleCnt="3">
        <dgm:presLayoutVars>
          <dgm:chMax val="0"/>
          <dgm:bulletEnabled val="1"/>
        </dgm:presLayoutVars>
      </dgm:prSet>
      <dgm:spPr/>
      <dgm:t>
        <a:bodyPr/>
        <a:lstStyle/>
        <a:p>
          <a:endParaRPr lang="es-ES"/>
        </a:p>
      </dgm:t>
    </dgm:pt>
    <dgm:pt modelId="{28C940CE-E9CD-4C93-90D6-112920F371FB}" type="pres">
      <dgm:prSet presAssocID="{82E35742-9ABB-48DE-8480-1E72D2498FD6}" presName="childNode" presStyleLbl="node1" presStyleIdx="1" presStyleCnt="3">
        <dgm:presLayoutVars>
          <dgm:bulletEnabled val="1"/>
        </dgm:presLayoutVars>
      </dgm:prSet>
      <dgm:spPr/>
      <dgm:t>
        <a:bodyPr/>
        <a:lstStyle/>
        <a:p>
          <a:endParaRPr lang="es-ES"/>
        </a:p>
      </dgm:t>
    </dgm:pt>
    <dgm:pt modelId="{056D88E9-FB4F-49EE-9624-A6C9849B999A}" type="pres">
      <dgm:prSet presAssocID="{DAFE1D95-5552-481B-A1B9-DA9151036B20}" presName="hSp" presStyleCnt="0"/>
      <dgm:spPr/>
    </dgm:pt>
    <dgm:pt modelId="{2BC20BA9-125A-408A-94E1-CAADE775C5E4}" type="pres">
      <dgm:prSet presAssocID="{DAFE1D95-5552-481B-A1B9-DA9151036B20}" presName="vProcSp" presStyleCnt="0"/>
      <dgm:spPr/>
    </dgm:pt>
    <dgm:pt modelId="{ADE0D849-3DD6-41C0-BEA9-902746713554}" type="pres">
      <dgm:prSet presAssocID="{DAFE1D95-5552-481B-A1B9-DA9151036B20}" presName="vSp1" presStyleCnt="0"/>
      <dgm:spPr/>
    </dgm:pt>
    <dgm:pt modelId="{AE4877B2-667D-4309-BCB3-6F2E151FBEBF}" type="pres">
      <dgm:prSet presAssocID="{DAFE1D95-5552-481B-A1B9-DA9151036B20}" presName="simulatedConn" presStyleLbl="solidFgAcc1" presStyleIdx="1" presStyleCnt="2" custAng="16200000" custLinFactX="-189418" custLinFactY="-100173" custLinFactNeighborX="-200000" custLinFactNeighborY="-200000"/>
      <dgm:spPr>
        <a:ln>
          <a:noFill/>
        </a:ln>
      </dgm:spPr>
    </dgm:pt>
    <dgm:pt modelId="{04771FB3-630B-41A2-AB4A-560B01606B8F}" type="pres">
      <dgm:prSet presAssocID="{DAFE1D95-5552-481B-A1B9-DA9151036B20}" presName="vSp2" presStyleCnt="0"/>
      <dgm:spPr/>
    </dgm:pt>
    <dgm:pt modelId="{ACC5E315-45D5-4DE8-BCE5-7638192B6FB3}" type="pres">
      <dgm:prSet presAssocID="{DAFE1D95-5552-481B-A1B9-DA9151036B20}" presName="sibTrans" presStyleCnt="0"/>
      <dgm:spPr/>
    </dgm:pt>
    <dgm:pt modelId="{686534B5-B002-4879-AA2C-5E79D667F304}" type="pres">
      <dgm:prSet presAssocID="{F4B5C757-DACC-46BA-BA4E-785603394DF9}" presName="compositeNode" presStyleCnt="0">
        <dgm:presLayoutVars>
          <dgm:bulletEnabled val="1"/>
        </dgm:presLayoutVars>
      </dgm:prSet>
      <dgm:spPr/>
    </dgm:pt>
    <dgm:pt modelId="{6A056EA8-3597-4B14-BC98-0AC0021C5B5C}" type="pres">
      <dgm:prSet presAssocID="{F4B5C757-DACC-46BA-BA4E-785603394DF9}" presName="bgRect" presStyleLbl="node1" presStyleIdx="2" presStyleCnt="3" custScaleY="75702" custLinFactX="-3236" custLinFactNeighborX="-100000" custLinFactNeighborY="57580"/>
      <dgm:spPr/>
      <dgm:t>
        <a:bodyPr/>
        <a:lstStyle/>
        <a:p>
          <a:endParaRPr lang="es-ES"/>
        </a:p>
      </dgm:t>
    </dgm:pt>
    <dgm:pt modelId="{2D0D12E0-B1EB-4694-A3F4-82F6612204A1}" type="pres">
      <dgm:prSet presAssocID="{F4B5C757-DACC-46BA-BA4E-785603394DF9}" presName="parentNode" presStyleLbl="node1" presStyleIdx="2" presStyleCnt="3">
        <dgm:presLayoutVars>
          <dgm:chMax val="0"/>
          <dgm:bulletEnabled val="1"/>
        </dgm:presLayoutVars>
      </dgm:prSet>
      <dgm:spPr/>
      <dgm:t>
        <a:bodyPr/>
        <a:lstStyle/>
        <a:p>
          <a:endParaRPr lang="es-ES"/>
        </a:p>
      </dgm:t>
    </dgm:pt>
    <dgm:pt modelId="{0FD29379-45CC-4C2D-959A-C0837F9EDCD3}" type="pres">
      <dgm:prSet presAssocID="{F4B5C757-DACC-46BA-BA4E-785603394DF9}" presName="childNode" presStyleLbl="node1" presStyleIdx="2" presStyleCnt="3">
        <dgm:presLayoutVars>
          <dgm:bulletEnabled val="1"/>
        </dgm:presLayoutVars>
      </dgm:prSet>
      <dgm:spPr/>
      <dgm:t>
        <a:bodyPr/>
        <a:lstStyle/>
        <a:p>
          <a:endParaRPr lang="es-ES"/>
        </a:p>
      </dgm:t>
    </dgm:pt>
  </dgm:ptLst>
  <dgm:cxnLst>
    <dgm:cxn modelId="{34C92577-B2C9-4255-A6F8-22FCF3F79FA0}" type="presOf" srcId="{F4B5C757-DACC-46BA-BA4E-785603394DF9}" destId="{2D0D12E0-B1EB-4694-A3F4-82F6612204A1}" srcOrd="1" destOrd="0" presId="urn:microsoft.com/office/officeart/2005/8/layout/hProcess7"/>
    <dgm:cxn modelId="{C3C64A92-6B08-4B74-B0BF-3F6BF069210B}" type="presOf" srcId="{4F250B65-130A-4B0D-9494-C59522C169ED}" destId="{FA99CF8F-E152-4498-A0D6-3C4B602553E6}" srcOrd="0" destOrd="0" presId="urn:microsoft.com/office/officeart/2005/8/layout/hProcess7"/>
    <dgm:cxn modelId="{2B9D37DD-FB09-45D4-B3EF-CC169C5C0895}" srcId="{4F250B65-130A-4B0D-9494-C59522C169ED}" destId="{5695AF86-E86F-4C3F-8EBA-BC1DDBF199F2}" srcOrd="0" destOrd="0" parTransId="{25E68E09-823C-4644-9D66-50C0EBF6DA48}" sibTransId="{3103DC93-6C14-4903-BAE2-A166ADD5B148}"/>
    <dgm:cxn modelId="{5929EF2F-931F-4C76-BB8D-3C7E493E5545}" type="presOf" srcId="{82E35742-9ABB-48DE-8480-1E72D2498FD6}" destId="{A00FE993-10BF-4464-8470-40ED60AF52F6}" srcOrd="1" destOrd="0" presId="urn:microsoft.com/office/officeart/2005/8/layout/hProcess7"/>
    <dgm:cxn modelId="{E88DEB8A-FAA2-480B-AEBD-40199C089CB4}" srcId="{5695AF86-E86F-4C3F-8EBA-BC1DDBF199F2}" destId="{8F7D281A-79BF-4FAE-B987-5F299ACE12D4}" srcOrd="0" destOrd="0" parTransId="{4EFE1BD1-F6E6-43C9-A7B4-D04A66AEB79F}" sibTransId="{9786924B-B262-4F69-BBF2-A4A7A840FB01}"/>
    <dgm:cxn modelId="{C5F86EFF-BE9C-4CDC-A687-623BE898934F}" type="presOf" srcId="{F4B5C757-DACC-46BA-BA4E-785603394DF9}" destId="{6A056EA8-3597-4B14-BC98-0AC0021C5B5C}" srcOrd="0" destOrd="0" presId="urn:microsoft.com/office/officeart/2005/8/layout/hProcess7"/>
    <dgm:cxn modelId="{96AFC2AC-7970-49C0-9925-9DC46474E120}" type="presOf" srcId="{82E35742-9ABB-48DE-8480-1E72D2498FD6}" destId="{A2473C2F-B157-4B08-8579-94C6646314F3}" srcOrd="0" destOrd="0" presId="urn:microsoft.com/office/officeart/2005/8/layout/hProcess7"/>
    <dgm:cxn modelId="{B02F187A-641A-46D1-AF01-5F9720F804CA}" type="presOf" srcId="{8F7D281A-79BF-4FAE-B987-5F299ACE12D4}" destId="{102FCA0B-7BB6-45E7-AF51-BB5BC33ABFD9}" srcOrd="0" destOrd="0" presId="urn:microsoft.com/office/officeart/2005/8/layout/hProcess7"/>
    <dgm:cxn modelId="{60B05DB4-391A-4077-A168-D02C2EB02E5B}" type="presOf" srcId="{482FE172-2DC9-4D1F-979C-AD10B59EC0F0}" destId="{28C940CE-E9CD-4C93-90D6-112920F371FB}" srcOrd="0" destOrd="0" presId="urn:microsoft.com/office/officeart/2005/8/layout/hProcess7"/>
    <dgm:cxn modelId="{2834C2D8-9A70-4C3D-B626-62B9F6ACF99B}" srcId="{4F250B65-130A-4B0D-9494-C59522C169ED}" destId="{82E35742-9ABB-48DE-8480-1E72D2498FD6}" srcOrd="1" destOrd="0" parTransId="{8AC7030F-2328-48C9-9D38-75FFEFDF0155}" sibTransId="{DAFE1D95-5552-481B-A1B9-DA9151036B20}"/>
    <dgm:cxn modelId="{6E76F539-1BBA-41B3-8BF0-9088DE02EFBE}" srcId="{4F250B65-130A-4B0D-9494-C59522C169ED}" destId="{F4B5C757-DACC-46BA-BA4E-785603394DF9}" srcOrd="2" destOrd="0" parTransId="{0F7347A8-5CBC-4419-ABE9-6FF534F89C27}" sibTransId="{12E10A09-0045-41C4-AB8F-FE878746C42A}"/>
    <dgm:cxn modelId="{27D390A5-4313-4615-8746-AA09F2EE2009}" type="presOf" srcId="{1B92C964-2041-4C9B-87F4-4D21007F4512}" destId="{0FD29379-45CC-4C2D-959A-C0837F9EDCD3}" srcOrd="0" destOrd="0" presId="urn:microsoft.com/office/officeart/2005/8/layout/hProcess7"/>
    <dgm:cxn modelId="{43801F73-7C74-468B-928B-E03F7BCEEE52}" srcId="{F4B5C757-DACC-46BA-BA4E-785603394DF9}" destId="{1B92C964-2041-4C9B-87F4-4D21007F4512}" srcOrd="0" destOrd="0" parTransId="{F671B287-2C51-4785-A638-7C88E9F81237}" sibTransId="{3069F75C-28F1-4071-91A5-A2F749A01075}"/>
    <dgm:cxn modelId="{BA7D0C66-7ED1-4B0A-BD20-4FD26970F1A9}" type="presOf" srcId="{5695AF86-E86F-4C3F-8EBA-BC1DDBF199F2}" destId="{42EBF9AF-47B6-4D3D-A0C3-842530734797}" srcOrd="0" destOrd="0" presId="urn:microsoft.com/office/officeart/2005/8/layout/hProcess7"/>
    <dgm:cxn modelId="{ACC27DCA-A5AF-40EC-BF9D-6B5B55397551}" srcId="{82E35742-9ABB-48DE-8480-1E72D2498FD6}" destId="{482FE172-2DC9-4D1F-979C-AD10B59EC0F0}" srcOrd="0" destOrd="0" parTransId="{75DBD652-0A51-48C7-84D4-16716D743C48}" sibTransId="{B6735DA4-4149-425F-9BAA-0A81870E7710}"/>
    <dgm:cxn modelId="{1026A0A5-15CD-4251-9D1A-DDB19CCC5B79}" type="presOf" srcId="{5695AF86-E86F-4C3F-8EBA-BC1DDBF199F2}" destId="{0124B4AA-0D07-4777-A3E6-50E2F0066DA0}" srcOrd="1" destOrd="0" presId="urn:microsoft.com/office/officeart/2005/8/layout/hProcess7"/>
    <dgm:cxn modelId="{C3FF6389-A332-4325-91E6-E9A55E12C212}" type="presParOf" srcId="{FA99CF8F-E152-4498-A0D6-3C4B602553E6}" destId="{F37BCC6A-B004-425D-8F88-F3C663876588}" srcOrd="0" destOrd="0" presId="urn:microsoft.com/office/officeart/2005/8/layout/hProcess7"/>
    <dgm:cxn modelId="{51026441-591A-4949-B3A6-BD399E9D6C17}" type="presParOf" srcId="{F37BCC6A-B004-425D-8F88-F3C663876588}" destId="{42EBF9AF-47B6-4D3D-A0C3-842530734797}" srcOrd="0" destOrd="0" presId="urn:microsoft.com/office/officeart/2005/8/layout/hProcess7"/>
    <dgm:cxn modelId="{E321D089-3532-431C-A426-8B8CD8848FF9}" type="presParOf" srcId="{F37BCC6A-B004-425D-8F88-F3C663876588}" destId="{0124B4AA-0D07-4777-A3E6-50E2F0066DA0}" srcOrd="1" destOrd="0" presId="urn:microsoft.com/office/officeart/2005/8/layout/hProcess7"/>
    <dgm:cxn modelId="{01A9FB61-9F80-45F2-BC46-7946F01A7294}" type="presParOf" srcId="{F37BCC6A-B004-425D-8F88-F3C663876588}" destId="{102FCA0B-7BB6-45E7-AF51-BB5BC33ABFD9}" srcOrd="2" destOrd="0" presId="urn:microsoft.com/office/officeart/2005/8/layout/hProcess7"/>
    <dgm:cxn modelId="{31C94CAD-C8E1-47A1-B1E1-46CFF3DB1136}" type="presParOf" srcId="{FA99CF8F-E152-4498-A0D6-3C4B602553E6}" destId="{8206A8F8-72C4-4959-BDCE-00D14911D252}" srcOrd="1" destOrd="0" presId="urn:microsoft.com/office/officeart/2005/8/layout/hProcess7"/>
    <dgm:cxn modelId="{EE14D3DE-CD47-457E-BA07-8DF04F9A5934}" type="presParOf" srcId="{FA99CF8F-E152-4498-A0D6-3C4B602553E6}" destId="{FE800121-CC51-4303-B046-2B4251D790B7}" srcOrd="2" destOrd="0" presId="urn:microsoft.com/office/officeart/2005/8/layout/hProcess7"/>
    <dgm:cxn modelId="{6EB214AB-C3D6-4BD1-B77A-125AAA2A1BC6}" type="presParOf" srcId="{FE800121-CC51-4303-B046-2B4251D790B7}" destId="{04E1F6F9-FB43-4775-8B01-716C3B913A64}" srcOrd="0" destOrd="0" presId="urn:microsoft.com/office/officeart/2005/8/layout/hProcess7"/>
    <dgm:cxn modelId="{31574EEA-10A1-4125-93BB-EEA1BEB1A882}" type="presParOf" srcId="{FE800121-CC51-4303-B046-2B4251D790B7}" destId="{C22BB9F8-85B9-4241-992B-D1DE2D43E638}" srcOrd="1" destOrd="0" presId="urn:microsoft.com/office/officeart/2005/8/layout/hProcess7"/>
    <dgm:cxn modelId="{6E49DA6F-FDF3-48AA-8BAA-E33AA886E782}" type="presParOf" srcId="{FE800121-CC51-4303-B046-2B4251D790B7}" destId="{D639A84C-4D0D-43B1-901A-251A577CE624}" srcOrd="2" destOrd="0" presId="urn:microsoft.com/office/officeart/2005/8/layout/hProcess7"/>
    <dgm:cxn modelId="{65C0719C-C21A-453A-8865-F4C65E4DA8F9}" type="presParOf" srcId="{FA99CF8F-E152-4498-A0D6-3C4B602553E6}" destId="{B6D208EA-F9F8-436C-B204-CCA19D4E0B88}" srcOrd="3" destOrd="0" presId="urn:microsoft.com/office/officeart/2005/8/layout/hProcess7"/>
    <dgm:cxn modelId="{D6ADB204-B5F3-4ACB-8CCD-47CAB6B77FE9}" type="presParOf" srcId="{FA99CF8F-E152-4498-A0D6-3C4B602553E6}" destId="{A41A4B97-04D8-421C-9EA5-3932D68222E0}" srcOrd="4" destOrd="0" presId="urn:microsoft.com/office/officeart/2005/8/layout/hProcess7"/>
    <dgm:cxn modelId="{334284F6-FAE9-45BF-B238-D33E08D0F432}" type="presParOf" srcId="{A41A4B97-04D8-421C-9EA5-3932D68222E0}" destId="{A2473C2F-B157-4B08-8579-94C6646314F3}" srcOrd="0" destOrd="0" presId="urn:microsoft.com/office/officeart/2005/8/layout/hProcess7"/>
    <dgm:cxn modelId="{90555452-F48A-42ED-AE37-8A9DA621E7C4}" type="presParOf" srcId="{A41A4B97-04D8-421C-9EA5-3932D68222E0}" destId="{A00FE993-10BF-4464-8470-40ED60AF52F6}" srcOrd="1" destOrd="0" presId="urn:microsoft.com/office/officeart/2005/8/layout/hProcess7"/>
    <dgm:cxn modelId="{87D95A14-0178-40AD-93BA-350B78A1A046}" type="presParOf" srcId="{A41A4B97-04D8-421C-9EA5-3932D68222E0}" destId="{28C940CE-E9CD-4C93-90D6-112920F371FB}" srcOrd="2" destOrd="0" presId="urn:microsoft.com/office/officeart/2005/8/layout/hProcess7"/>
    <dgm:cxn modelId="{9B770DEC-0081-4C4C-8FE0-05FFF8A95116}" type="presParOf" srcId="{FA99CF8F-E152-4498-A0D6-3C4B602553E6}" destId="{056D88E9-FB4F-49EE-9624-A6C9849B999A}" srcOrd="5" destOrd="0" presId="urn:microsoft.com/office/officeart/2005/8/layout/hProcess7"/>
    <dgm:cxn modelId="{A83B94FC-9260-41B3-B58C-554CB9065060}" type="presParOf" srcId="{FA99CF8F-E152-4498-A0D6-3C4B602553E6}" destId="{2BC20BA9-125A-408A-94E1-CAADE775C5E4}" srcOrd="6" destOrd="0" presId="urn:microsoft.com/office/officeart/2005/8/layout/hProcess7"/>
    <dgm:cxn modelId="{149227C2-A6E9-4ABF-91FC-171CE14E68F0}" type="presParOf" srcId="{2BC20BA9-125A-408A-94E1-CAADE775C5E4}" destId="{ADE0D849-3DD6-41C0-BEA9-902746713554}" srcOrd="0" destOrd="0" presId="urn:microsoft.com/office/officeart/2005/8/layout/hProcess7"/>
    <dgm:cxn modelId="{6A213C77-D4DE-4080-B4C7-50DD66ED48DD}" type="presParOf" srcId="{2BC20BA9-125A-408A-94E1-CAADE775C5E4}" destId="{AE4877B2-667D-4309-BCB3-6F2E151FBEBF}" srcOrd="1" destOrd="0" presId="urn:microsoft.com/office/officeart/2005/8/layout/hProcess7"/>
    <dgm:cxn modelId="{BD1EE44D-77AD-461C-8E44-E3DC56B023EA}" type="presParOf" srcId="{2BC20BA9-125A-408A-94E1-CAADE775C5E4}" destId="{04771FB3-630B-41A2-AB4A-560B01606B8F}" srcOrd="2" destOrd="0" presId="urn:microsoft.com/office/officeart/2005/8/layout/hProcess7"/>
    <dgm:cxn modelId="{DDEF00E3-91C6-4BC0-A780-ACFBC9DD0B89}" type="presParOf" srcId="{FA99CF8F-E152-4498-A0D6-3C4B602553E6}" destId="{ACC5E315-45D5-4DE8-BCE5-7638192B6FB3}" srcOrd="7" destOrd="0" presId="urn:microsoft.com/office/officeart/2005/8/layout/hProcess7"/>
    <dgm:cxn modelId="{4D9ED5C1-201C-4D2F-A666-33AD6361E88F}" type="presParOf" srcId="{FA99CF8F-E152-4498-A0D6-3C4B602553E6}" destId="{686534B5-B002-4879-AA2C-5E79D667F304}" srcOrd="8" destOrd="0" presId="urn:microsoft.com/office/officeart/2005/8/layout/hProcess7"/>
    <dgm:cxn modelId="{11363AE5-CC27-4125-8C35-D87E47D26B59}" type="presParOf" srcId="{686534B5-B002-4879-AA2C-5E79D667F304}" destId="{6A056EA8-3597-4B14-BC98-0AC0021C5B5C}" srcOrd="0" destOrd="0" presId="urn:microsoft.com/office/officeart/2005/8/layout/hProcess7"/>
    <dgm:cxn modelId="{D17DECFD-AFCD-4A2A-AE17-B8CBF0869313}" type="presParOf" srcId="{686534B5-B002-4879-AA2C-5E79D667F304}" destId="{2D0D12E0-B1EB-4694-A3F4-82F6612204A1}" srcOrd="1" destOrd="0" presId="urn:microsoft.com/office/officeart/2005/8/layout/hProcess7"/>
    <dgm:cxn modelId="{F183ED04-FCA4-460B-8E3C-4B43A2F09424}" type="presParOf" srcId="{686534B5-B002-4879-AA2C-5E79D667F304}" destId="{0FD29379-45CC-4C2D-959A-C0837F9EDCD3}"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BF9AF-47B6-4D3D-A0C3-842530734797}">
      <dsp:nvSpPr>
        <dsp:cNvPr id="0" name=""/>
        <dsp:cNvSpPr/>
      </dsp:nvSpPr>
      <dsp:spPr>
        <a:xfrm>
          <a:off x="1226751" y="740486"/>
          <a:ext cx="2647156" cy="2404740"/>
        </a:xfrm>
        <a:prstGeom prst="roundRect">
          <a:avLst>
            <a:gd name="adj" fmla="val 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s-PE" sz="3000" kern="1200" dirty="0"/>
            <a:t> </a:t>
          </a:r>
        </a:p>
      </dsp:txBody>
      <dsp:txXfrm rot="16200000">
        <a:off x="505523" y="1461714"/>
        <a:ext cx="1971887" cy="529431"/>
      </dsp:txXfrm>
    </dsp:sp>
    <dsp:sp modelId="{102FCA0B-7BB6-45E7-AF51-BB5BC33ABFD9}">
      <dsp:nvSpPr>
        <dsp:cNvPr id="0" name=""/>
        <dsp:cNvSpPr/>
      </dsp:nvSpPr>
      <dsp:spPr>
        <a:xfrm>
          <a:off x="1756182" y="740486"/>
          <a:ext cx="1972131" cy="24047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endParaRPr lang="es-PE" sz="2300" kern="1200" dirty="0"/>
        </a:p>
        <a:p>
          <a:pPr lvl="0" algn="ctr" defTabSz="1022350">
            <a:lnSpc>
              <a:spcPct val="90000"/>
            </a:lnSpc>
            <a:spcBef>
              <a:spcPct val="0"/>
            </a:spcBef>
            <a:spcAft>
              <a:spcPct val="35000"/>
            </a:spcAft>
          </a:pPr>
          <a:r>
            <a:rPr lang="es-PE" sz="2300" kern="1200" dirty="0"/>
            <a:t>Código de mejor lectura.</a:t>
          </a:r>
        </a:p>
      </dsp:txBody>
      <dsp:txXfrm>
        <a:off x="1756182" y="740486"/>
        <a:ext cx="1972131" cy="2404740"/>
      </dsp:txXfrm>
    </dsp:sp>
    <dsp:sp modelId="{A2473C2F-B157-4B08-8579-94C6646314F3}">
      <dsp:nvSpPr>
        <dsp:cNvPr id="0" name=""/>
        <dsp:cNvSpPr/>
      </dsp:nvSpPr>
      <dsp:spPr>
        <a:xfrm>
          <a:off x="4049599" y="730098"/>
          <a:ext cx="2647156" cy="2404740"/>
        </a:xfrm>
        <a:prstGeom prst="roundRect">
          <a:avLst>
            <a:gd name="adj" fmla="val 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s-PE" sz="3000" kern="1200" dirty="0"/>
            <a:t> </a:t>
          </a:r>
        </a:p>
      </dsp:txBody>
      <dsp:txXfrm rot="16200000">
        <a:off x="3328371" y="1451326"/>
        <a:ext cx="1971887" cy="529431"/>
      </dsp:txXfrm>
    </dsp:sp>
    <dsp:sp modelId="{C22BB9F8-85B9-4241-992B-D1DE2D43E638}">
      <dsp:nvSpPr>
        <dsp:cNvPr id="0" name=""/>
        <dsp:cNvSpPr/>
      </dsp:nvSpPr>
      <dsp:spPr>
        <a:xfrm rot="10800000">
          <a:off x="3724417" y="2794932"/>
          <a:ext cx="466390" cy="397073"/>
        </a:xfrm>
        <a:prstGeom prst="flowChartExtract">
          <a:avLst/>
        </a:prstGeom>
        <a:solidFill>
          <a:schemeClr val="l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28C940CE-E9CD-4C93-90D6-112920F371FB}">
      <dsp:nvSpPr>
        <dsp:cNvPr id="0" name=""/>
        <dsp:cNvSpPr/>
      </dsp:nvSpPr>
      <dsp:spPr>
        <a:xfrm>
          <a:off x="4579030" y="730098"/>
          <a:ext cx="1972131" cy="24047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endParaRPr lang="es-PE" sz="2300" kern="1200" dirty="0"/>
        </a:p>
        <a:p>
          <a:pPr lvl="0" algn="ctr" defTabSz="1022350">
            <a:lnSpc>
              <a:spcPct val="90000"/>
            </a:lnSpc>
            <a:spcBef>
              <a:spcPct val="0"/>
            </a:spcBef>
            <a:spcAft>
              <a:spcPct val="35000"/>
            </a:spcAft>
          </a:pPr>
          <a:r>
            <a:rPr lang="es-PE" sz="2300" kern="1200" dirty="0"/>
            <a:t>Menor riesgo de problemas.</a:t>
          </a:r>
        </a:p>
      </dsp:txBody>
      <dsp:txXfrm>
        <a:off x="4579030" y="730098"/>
        <a:ext cx="1972131" cy="2404740"/>
      </dsp:txXfrm>
    </dsp:sp>
    <dsp:sp modelId="{6A056EA8-3597-4B14-BC98-0AC0021C5B5C}">
      <dsp:nvSpPr>
        <dsp:cNvPr id="0" name=""/>
        <dsp:cNvSpPr/>
      </dsp:nvSpPr>
      <dsp:spPr>
        <a:xfrm>
          <a:off x="2747410" y="3224196"/>
          <a:ext cx="2647156" cy="2404740"/>
        </a:xfrm>
        <a:prstGeom prst="roundRect">
          <a:avLst>
            <a:gd name="adj" fmla="val 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s-PE" sz="3000" kern="1200" dirty="0"/>
            <a:t> </a:t>
          </a:r>
        </a:p>
      </dsp:txBody>
      <dsp:txXfrm rot="16200000">
        <a:off x="2026182" y="3945424"/>
        <a:ext cx="1971887" cy="529431"/>
      </dsp:txXfrm>
    </dsp:sp>
    <dsp:sp modelId="{AE4877B2-667D-4309-BCB3-6F2E151FBEBF}">
      <dsp:nvSpPr>
        <dsp:cNvPr id="0" name=""/>
        <dsp:cNvSpPr/>
      </dsp:nvSpPr>
      <dsp:spPr>
        <a:xfrm>
          <a:off x="3713993" y="3014695"/>
          <a:ext cx="466390" cy="397073"/>
        </a:xfrm>
        <a:prstGeom prst="flowChartExtract">
          <a:avLst/>
        </a:prstGeom>
        <a:solidFill>
          <a:schemeClr val="l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0FD29379-45CC-4C2D-959A-C0837F9EDCD3}">
      <dsp:nvSpPr>
        <dsp:cNvPr id="0" name=""/>
        <dsp:cNvSpPr/>
      </dsp:nvSpPr>
      <dsp:spPr>
        <a:xfrm>
          <a:off x="3276841" y="3224196"/>
          <a:ext cx="1972131" cy="2404740"/>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endParaRPr lang="es-PE" sz="2300" kern="1200" dirty="0"/>
        </a:p>
        <a:p>
          <a:pPr lvl="0" algn="ctr" defTabSz="1022350">
            <a:lnSpc>
              <a:spcPct val="90000"/>
            </a:lnSpc>
            <a:spcBef>
              <a:spcPct val="0"/>
            </a:spcBef>
            <a:spcAft>
              <a:spcPct val="35000"/>
            </a:spcAft>
          </a:pPr>
          <a:r>
            <a:rPr lang="es-PE" sz="2300" kern="1200" dirty="0"/>
            <a:t>Ahorro de tiempo en correcciones.</a:t>
          </a:r>
        </a:p>
      </dsp:txBody>
      <dsp:txXfrm>
        <a:off x="3276841" y="3224196"/>
        <a:ext cx="1972131" cy="24047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6.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6.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9.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6.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6.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AF35A79F-CFF5-4AEC-867E-A76CECB28BBF}"/>
              </a:ext>
            </a:extLst>
          </p:cNvPr>
          <p:cNvSpPr>
            <a:spLocks noGrp="1"/>
          </p:cNvSpPr>
          <p:nvPr/>
        </p:nvSpPr>
        <p:spPr>
          <a:xfrm>
            <a:off x="355011" y="306190"/>
            <a:ext cx="8833892" cy="148333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s-PE" sz="2800" b="1" u="sng" dirty="0">
                <a:solidFill>
                  <a:schemeClr val="tx1"/>
                </a:solidFill>
                <a:latin typeface="Times New Roman" panose="02020603050405020304" pitchFamily="18" charset="0"/>
                <a:cs typeface="Times New Roman" panose="02020603050405020304" pitchFamily="18" charset="0"/>
              </a:rPr>
              <a:t>UNIVERSIDAD NACIONAL DE INGENIERÍA</a:t>
            </a:r>
          </a:p>
          <a:p>
            <a:pPr marL="0" indent="0" algn="ctr">
              <a:buNone/>
            </a:pPr>
            <a:r>
              <a:rPr lang="es-PE" sz="2400" b="1" dirty="0">
                <a:solidFill>
                  <a:schemeClr val="tx1"/>
                </a:solidFill>
                <a:latin typeface="Times New Roman" panose="02020603050405020304" pitchFamily="18" charset="0"/>
                <a:cs typeface="Times New Roman" panose="02020603050405020304" pitchFamily="18" charset="0"/>
              </a:rPr>
              <a:t>FACULTAD DE INGENIERÍA INDUSTRIAL Y DE SISTEMAS</a:t>
            </a:r>
          </a:p>
        </p:txBody>
      </p:sp>
      <p:pic>
        <p:nvPicPr>
          <p:cNvPr id="5" name="Picture 2" descr="Resultado de imagen para Logo de la uni png">
            <a:extLst>
              <a:ext uri="{FF2B5EF4-FFF2-40B4-BE49-F238E27FC236}">
                <a16:creationId xmlns:a16="http://schemas.microsoft.com/office/drawing/2014/main" id="{B4C53D8F-376F-4A1A-BC62-F30CB54BC7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2092" y="306190"/>
            <a:ext cx="1584176" cy="1990924"/>
          </a:xfrm>
          <a:prstGeom prst="rect">
            <a:avLst/>
          </a:prstGeom>
          <a:noFill/>
          <a:extLst>
            <a:ext uri="{909E8E84-426E-40DD-AFC4-6F175D3DCCD1}">
              <a14:hiddenFill xmlns:a14="http://schemas.microsoft.com/office/drawing/2010/main">
                <a:solidFill>
                  <a:srgbClr val="FFFFFF"/>
                </a:solidFill>
              </a14:hiddenFill>
            </a:ext>
          </a:extLst>
        </p:spPr>
      </p:pic>
      <p:sp>
        <p:nvSpPr>
          <p:cNvPr id="6" name="9 CuadroTexto">
            <a:extLst>
              <a:ext uri="{FF2B5EF4-FFF2-40B4-BE49-F238E27FC236}">
                <a16:creationId xmlns:a16="http://schemas.microsoft.com/office/drawing/2014/main" id="{57A43720-D1B4-44E0-9735-0435D9AF01A0}"/>
              </a:ext>
            </a:extLst>
          </p:cNvPr>
          <p:cNvSpPr txBox="1"/>
          <p:nvPr/>
        </p:nvSpPr>
        <p:spPr>
          <a:xfrm>
            <a:off x="1197898" y="2315262"/>
            <a:ext cx="9796204" cy="769441"/>
          </a:xfrm>
          <a:prstGeom prst="rect">
            <a:avLst/>
          </a:prstGeom>
          <a:noFill/>
        </p:spPr>
        <p:txBody>
          <a:bodyPr wrap="square" rtlCol="0">
            <a:spAutoFit/>
          </a:bodyPr>
          <a:lstStyle/>
          <a:p>
            <a:pPr algn="ctr"/>
            <a:r>
              <a:rPr lang="es-PE" sz="4400" b="1" dirty="0">
                <a:latin typeface="Times New Roman" panose="02020603050405020304" pitchFamily="18" charset="0"/>
                <a:cs typeface="Times New Roman" panose="02020603050405020304" pitchFamily="18" charset="0"/>
              </a:rPr>
              <a:t>PRINCIPIOS SOLID</a:t>
            </a:r>
            <a:endParaRPr lang="es-ES" sz="4400" dirty="0">
              <a:latin typeface="Times New Roman" panose="02020603050405020304" pitchFamily="18" charset="0"/>
              <a:cs typeface="Times New Roman" panose="02020603050405020304" pitchFamily="18" charset="0"/>
            </a:endParaRPr>
          </a:p>
        </p:txBody>
      </p:sp>
      <p:sp>
        <p:nvSpPr>
          <p:cNvPr id="7" name="7 Rectángulo">
            <a:extLst>
              <a:ext uri="{FF2B5EF4-FFF2-40B4-BE49-F238E27FC236}">
                <a16:creationId xmlns:a16="http://schemas.microsoft.com/office/drawing/2014/main" id="{DDE646B0-5BC5-42C3-9175-DFE8BA1709BF}"/>
              </a:ext>
            </a:extLst>
          </p:cNvPr>
          <p:cNvSpPr/>
          <p:nvPr/>
        </p:nvSpPr>
        <p:spPr>
          <a:xfrm>
            <a:off x="1197898" y="3438681"/>
            <a:ext cx="7848872" cy="2132659"/>
          </a:xfrm>
          <a:prstGeom prst="rect">
            <a:avLst/>
          </a:prstGeom>
          <a:noFill/>
          <a:ln>
            <a:noFill/>
          </a:ln>
        </p:spPr>
        <p:txBody>
          <a:bodyPr spcFirstLastPara="1" wrap="square" lIns="91425" tIns="45700" rIns="91425" bIns="45700" anchor="t" anchorCtr="0"/>
          <a:lstStyle/>
          <a:p>
            <a:r>
              <a:rPr lang="es-PE" sz="2800" b="1" dirty="0">
                <a:latin typeface="Times New Roman" panose="02020603050405020304" pitchFamily="18" charset="0"/>
                <a:cs typeface="Times New Roman" panose="02020603050405020304" pitchFamily="18" charset="0"/>
              </a:rPr>
              <a:t>PROFESOR</a:t>
            </a:r>
            <a:r>
              <a:rPr lang="es-PE" sz="2800" dirty="0">
                <a:latin typeface="Times New Roman" panose="02020603050405020304" pitchFamily="18" charset="0"/>
                <a:cs typeface="Times New Roman" panose="02020603050405020304" pitchFamily="18" charset="0"/>
              </a:rPr>
              <a:t>: Coronel Castillo Eric Gustavo</a:t>
            </a:r>
          </a:p>
          <a:p>
            <a:r>
              <a:rPr lang="es-PE" sz="2800" b="1" dirty="0">
                <a:latin typeface="Times New Roman" panose="02020603050405020304" pitchFamily="18" charset="0"/>
                <a:cs typeface="Times New Roman" panose="02020603050405020304" pitchFamily="18" charset="0"/>
              </a:rPr>
              <a:t>CURSO</a:t>
            </a:r>
            <a:r>
              <a:rPr lang="es-PE" sz="2800" dirty="0">
                <a:latin typeface="Times New Roman" panose="02020603050405020304" pitchFamily="18" charset="0"/>
                <a:cs typeface="Times New Roman" panose="02020603050405020304" pitchFamily="18" charset="0"/>
              </a:rPr>
              <a:t>: Java - Programación</a:t>
            </a:r>
            <a:endParaRPr lang="es-PE" sz="4000" dirty="0">
              <a:latin typeface="Times New Roman" panose="02020603050405020304" pitchFamily="18" charset="0"/>
              <a:cs typeface="Times New Roman" panose="02020603050405020304" pitchFamily="18" charset="0"/>
            </a:endParaRPr>
          </a:p>
          <a:p>
            <a:r>
              <a:rPr lang="es-PE" sz="2800" b="1" dirty="0">
                <a:latin typeface="Times New Roman" panose="02020603050405020304" pitchFamily="18" charset="0"/>
                <a:cs typeface="Times New Roman" panose="02020603050405020304" pitchFamily="18" charset="0"/>
              </a:rPr>
              <a:t>ALUMNO</a:t>
            </a:r>
            <a:r>
              <a:rPr lang="es-PE" sz="2800" dirty="0">
                <a:latin typeface="Times New Roman" panose="02020603050405020304" pitchFamily="18" charset="0"/>
                <a:cs typeface="Times New Roman" panose="02020603050405020304" pitchFamily="18" charset="0"/>
              </a:rPr>
              <a:t>:  - Huamán Santamaría Fernando Ulises</a:t>
            </a:r>
          </a:p>
          <a:p>
            <a:r>
              <a:rPr lang="es-PE" sz="2800" dirty="0">
                <a:latin typeface="Times New Roman" panose="02020603050405020304" pitchFamily="18" charset="0"/>
                <a:cs typeface="Times New Roman" panose="02020603050405020304" pitchFamily="18" charset="0"/>
              </a:rPr>
              <a:t>                     -  Rivera Blas Frank</a:t>
            </a:r>
          </a:p>
          <a:p>
            <a:r>
              <a:rPr lang="es-PE" sz="2800" dirty="0">
                <a:latin typeface="Times New Roman" panose="02020603050405020304" pitchFamily="18" charset="0"/>
                <a:cs typeface="Times New Roman" panose="02020603050405020304" pitchFamily="18" charset="0"/>
              </a:rPr>
              <a:t>                     -  Rodas Quispe Marcela</a:t>
            </a:r>
          </a:p>
          <a:p>
            <a:endParaRPr lang="es-PE" sz="2800" dirty="0">
              <a:latin typeface="Times New Roman" panose="02020603050405020304" pitchFamily="18" charset="0"/>
              <a:cs typeface="Times New Roman" panose="02020603050405020304" pitchFamily="18" charset="0"/>
            </a:endParaRPr>
          </a:p>
          <a:p>
            <a:pPr algn="ctr">
              <a:lnSpc>
                <a:spcPct val="107000"/>
              </a:lnSpc>
              <a:spcAft>
                <a:spcPts val="800"/>
              </a:spcAft>
            </a:pPr>
            <a:r>
              <a:rPr lang="es-PE" sz="2800" b="1" dirty="0">
                <a:effectLst/>
                <a:latin typeface="Times New Roman" panose="02020603050405020304" pitchFamily="18" charset="0"/>
                <a:ea typeface="Arial"/>
                <a:cs typeface="Times New Roman" panose="02020603050405020304" pitchFamily="18" charset="0"/>
              </a:rPr>
              <a:t>2019</a:t>
            </a:r>
            <a:endParaRPr lang="es-ES" sz="2800" dirty="0">
              <a:effectLst/>
              <a:latin typeface="Times New Roman" panose="02020603050405020304" pitchFamily="18" charset="0"/>
              <a:ea typeface="Calibri"/>
              <a:cs typeface="Times New Roman" panose="02020603050405020304" pitchFamily="18" charset="0"/>
            </a:endParaRPr>
          </a:p>
          <a:p>
            <a:pPr>
              <a:lnSpc>
                <a:spcPct val="107000"/>
              </a:lnSpc>
              <a:spcAft>
                <a:spcPts val="800"/>
              </a:spcAft>
            </a:pPr>
            <a:r>
              <a:rPr lang="es-PE" sz="1100" dirty="0">
                <a:effectLst/>
                <a:latin typeface="Times New Roman"/>
                <a:ea typeface="Calibri"/>
              </a:rPr>
              <a:t> </a:t>
            </a:r>
            <a:endParaRPr lang="es-ES" sz="1100" dirty="0">
              <a:effectLst/>
              <a:latin typeface="Calibri"/>
              <a:ea typeface="Calibri"/>
            </a:endParaRPr>
          </a:p>
        </p:txBody>
      </p:sp>
    </p:spTree>
    <p:extLst>
      <p:ext uri="{BB962C8B-B14F-4D97-AF65-F5344CB8AC3E}">
        <p14:creationId xmlns:p14="http://schemas.microsoft.com/office/powerpoint/2010/main" val="2767246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0A7E2E5-2020-47C6-A5AE-C984E8143E03}"/>
              </a:ext>
            </a:extLst>
          </p:cNvPr>
          <p:cNvPicPr>
            <a:picLocks noChangeAspect="1"/>
          </p:cNvPicPr>
          <p:nvPr/>
        </p:nvPicPr>
        <p:blipFill rotWithShape="1">
          <a:blip r:embed="rId2"/>
          <a:srcRect l="7500" t="14089" r="52391" b="36801"/>
          <a:stretch/>
        </p:blipFill>
        <p:spPr>
          <a:xfrm>
            <a:off x="497246" y="729911"/>
            <a:ext cx="7841526" cy="5398177"/>
          </a:xfrm>
          <a:prstGeom prst="rect">
            <a:avLst/>
          </a:prstGeom>
        </p:spPr>
      </p:pic>
      <p:pic>
        <p:nvPicPr>
          <p:cNvPr id="4" name="Picture 6" descr="Resultado de imagen para correcto png">
            <a:extLst>
              <a:ext uri="{FF2B5EF4-FFF2-40B4-BE49-F238E27FC236}">
                <a16:creationId xmlns:a16="http://schemas.microsoft.com/office/drawing/2014/main" id="{A5682427-2083-4BE6-B50F-48D2183DC8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97702" y="1533790"/>
            <a:ext cx="4594298" cy="45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92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PE" b="1" u="sng" dirty="0"/>
              <a:t>PRINCIPIO OPEN / CLOSED</a:t>
            </a:r>
            <a:r>
              <a:rPr lang="es-PE" b="1" dirty="0"/>
              <a:t>:</a:t>
            </a:r>
          </a:p>
        </p:txBody>
      </p:sp>
      <p:sp>
        <p:nvSpPr>
          <p:cNvPr id="5" name="CuadroTexto 4"/>
          <p:cNvSpPr txBox="1"/>
          <p:nvPr/>
        </p:nvSpPr>
        <p:spPr>
          <a:xfrm>
            <a:off x="1591684" y="2403965"/>
            <a:ext cx="2585461" cy="646331"/>
          </a:xfrm>
          <a:prstGeom prst="rect">
            <a:avLst/>
          </a:prstGeom>
          <a:solidFill>
            <a:srgbClr val="B01513"/>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PE" dirty="0">
                <a:solidFill>
                  <a:schemeClr val="tx1"/>
                </a:solidFill>
              </a:rPr>
              <a:t>Atribuido a Bertrand Meyer.</a:t>
            </a:r>
          </a:p>
        </p:txBody>
      </p:sp>
      <p:pic>
        <p:nvPicPr>
          <p:cNvPr id="1026" name="Picture 2" descr="Resultado de imagen para bertrand me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585" y="3481333"/>
            <a:ext cx="1910052" cy="260543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731239" y="3648087"/>
            <a:ext cx="5002768" cy="1569660"/>
          </a:xfrm>
          <a:prstGeom prst="rect">
            <a:avLst/>
          </a:prstGeom>
          <a:noFill/>
          <a:ln>
            <a:solidFill>
              <a:schemeClr val="accent1">
                <a:lumMod val="50000"/>
              </a:schemeClr>
            </a:solidFill>
            <a:prstDash val="lgDash"/>
          </a:ln>
        </p:spPr>
        <p:txBody>
          <a:bodyPr wrap="square" rtlCol="0">
            <a:spAutoFit/>
          </a:bodyPr>
          <a:lstStyle/>
          <a:p>
            <a:pPr algn="ctr"/>
            <a:r>
              <a:rPr lang="es-PE" sz="2400" dirty="0"/>
              <a:t>“Un código debe estar abierto para la extensión, pero a su vez se debe encontrar cerrado para la modificación”</a:t>
            </a:r>
          </a:p>
        </p:txBody>
      </p:sp>
    </p:spTree>
    <p:extLst>
      <p:ext uri="{BB962C8B-B14F-4D97-AF65-F5344CB8AC3E}">
        <p14:creationId xmlns:p14="http://schemas.microsoft.com/office/powerpoint/2010/main" val="423237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3268405" y="1568709"/>
            <a:ext cx="3894475" cy="1729676"/>
            <a:chOff x="2779795" y="-461967"/>
            <a:chExt cx="3139950" cy="2134607"/>
          </a:xfrm>
        </p:grpSpPr>
        <p:sp>
          <p:nvSpPr>
            <p:cNvPr id="14" name="Flecha derecha 13"/>
            <p:cNvSpPr/>
            <p:nvPr/>
          </p:nvSpPr>
          <p:spPr>
            <a:xfrm>
              <a:off x="2779795" y="-344750"/>
              <a:ext cx="3139950" cy="2017390"/>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Flecha derecha 4"/>
            <p:cNvSpPr/>
            <p:nvPr/>
          </p:nvSpPr>
          <p:spPr>
            <a:xfrm>
              <a:off x="2964257" y="-461967"/>
              <a:ext cx="2609181" cy="1580114"/>
            </a:xfrm>
            <a:prstGeom prst="round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t" anchorCtr="0">
              <a:noAutofit/>
            </a:bodyPr>
            <a:lstStyle/>
            <a:p>
              <a:pPr marL="171450" lvl="1" indent="-171450" algn="just" defTabSz="800100">
                <a:lnSpc>
                  <a:spcPct val="90000"/>
                </a:lnSpc>
                <a:spcBef>
                  <a:spcPct val="0"/>
                </a:spcBef>
                <a:spcAft>
                  <a:spcPct val="15000"/>
                </a:spcAft>
                <a:buChar char="••"/>
              </a:pPr>
              <a:endParaRPr lang="es-PE" sz="1800" kern="1200" dirty="0"/>
            </a:p>
            <a:p>
              <a:pPr marL="171450" lvl="1" indent="-171450" algn="just" defTabSz="800100">
                <a:lnSpc>
                  <a:spcPct val="90000"/>
                </a:lnSpc>
                <a:spcBef>
                  <a:spcPct val="0"/>
                </a:spcBef>
                <a:spcAft>
                  <a:spcPct val="15000"/>
                </a:spcAft>
                <a:buChar char="••"/>
              </a:pPr>
              <a:r>
                <a:rPr lang="es-PE" sz="1800" kern="1200" dirty="0"/>
                <a:t>Ya que se puede extender.</a:t>
              </a:r>
            </a:p>
            <a:p>
              <a:pPr marL="171450" lvl="1" indent="-171450" algn="just" defTabSz="800100">
                <a:lnSpc>
                  <a:spcPct val="90000"/>
                </a:lnSpc>
                <a:spcBef>
                  <a:spcPct val="0"/>
                </a:spcBef>
                <a:spcAft>
                  <a:spcPct val="15000"/>
                </a:spcAft>
                <a:buChar char="••"/>
              </a:pPr>
              <a:r>
                <a:rPr lang="es-PE" sz="1800" kern="1200" dirty="0"/>
                <a:t>Se encuentra por ejemplo en la agregación de campos.</a:t>
              </a:r>
            </a:p>
          </p:txBody>
        </p:sp>
      </p:grpSp>
      <p:grpSp>
        <p:nvGrpSpPr>
          <p:cNvPr id="5" name="Grupo 4"/>
          <p:cNvGrpSpPr/>
          <p:nvPr/>
        </p:nvGrpSpPr>
        <p:grpSpPr>
          <a:xfrm>
            <a:off x="709876" y="1527323"/>
            <a:ext cx="2658896" cy="1895930"/>
            <a:chOff x="716962" y="224624"/>
            <a:chExt cx="2143755" cy="1657712"/>
          </a:xfrm>
        </p:grpSpPr>
        <p:sp>
          <p:nvSpPr>
            <p:cNvPr id="12" name="Rectángulo redondeado 11"/>
            <p:cNvSpPr/>
            <p:nvPr/>
          </p:nvSpPr>
          <p:spPr>
            <a:xfrm>
              <a:off x="716962" y="224624"/>
              <a:ext cx="2143755" cy="165771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ángulo 12"/>
            <p:cNvSpPr/>
            <p:nvPr/>
          </p:nvSpPr>
          <p:spPr>
            <a:xfrm>
              <a:off x="797885" y="305547"/>
              <a:ext cx="1981909" cy="14958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s-PE" sz="3200" kern="1200" dirty="0"/>
                <a:t>Abierto</a:t>
              </a:r>
            </a:p>
          </p:txBody>
        </p:sp>
      </p:grpSp>
      <p:grpSp>
        <p:nvGrpSpPr>
          <p:cNvPr id="6" name="Grupo 5"/>
          <p:cNvGrpSpPr/>
          <p:nvPr/>
        </p:nvGrpSpPr>
        <p:grpSpPr>
          <a:xfrm>
            <a:off x="3268404" y="4040627"/>
            <a:ext cx="3894476" cy="1586192"/>
            <a:chOff x="2860717" y="2358505"/>
            <a:chExt cx="3399238" cy="2106819"/>
          </a:xfrm>
        </p:grpSpPr>
        <p:sp>
          <p:nvSpPr>
            <p:cNvPr id="10" name="Flecha derecha 9"/>
            <p:cNvSpPr/>
            <p:nvPr/>
          </p:nvSpPr>
          <p:spPr>
            <a:xfrm>
              <a:off x="2860717" y="2358505"/>
              <a:ext cx="3399238" cy="2106819"/>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Flecha derecha 8"/>
            <p:cNvSpPr/>
            <p:nvPr/>
          </p:nvSpPr>
          <p:spPr>
            <a:xfrm>
              <a:off x="3035927" y="2358505"/>
              <a:ext cx="2609181" cy="1580116"/>
            </a:xfrm>
            <a:prstGeom prst="round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t" anchorCtr="0">
              <a:noAutofit/>
            </a:bodyPr>
            <a:lstStyle/>
            <a:p>
              <a:pPr marL="171450" lvl="1" indent="-171450" algn="just" defTabSz="800100">
                <a:lnSpc>
                  <a:spcPct val="90000"/>
                </a:lnSpc>
                <a:spcBef>
                  <a:spcPct val="0"/>
                </a:spcBef>
                <a:spcAft>
                  <a:spcPct val="15000"/>
                </a:spcAft>
                <a:buChar char="••"/>
              </a:pPr>
              <a:endParaRPr lang="es-PE" sz="1800" kern="1200" dirty="0"/>
            </a:p>
            <a:p>
              <a:pPr marL="171450" lvl="1" indent="-171450" algn="just" defTabSz="800100">
                <a:lnSpc>
                  <a:spcPct val="90000"/>
                </a:lnSpc>
                <a:spcBef>
                  <a:spcPct val="0"/>
                </a:spcBef>
                <a:spcAft>
                  <a:spcPct val="15000"/>
                </a:spcAft>
                <a:buChar char="••"/>
              </a:pPr>
              <a:r>
                <a:rPr lang="es-PE" sz="1800" kern="1200" dirty="0"/>
                <a:t>Código debe seguir siendo utilizable.</a:t>
              </a:r>
            </a:p>
            <a:p>
              <a:pPr marL="171450" lvl="1" indent="-171450" algn="just" defTabSz="800100">
                <a:lnSpc>
                  <a:spcPct val="90000"/>
                </a:lnSpc>
                <a:spcBef>
                  <a:spcPct val="0"/>
                </a:spcBef>
                <a:spcAft>
                  <a:spcPct val="15000"/>
                </a:spcAft>
                <a:buChar char="••"/>
              </a:pPr>
              <a:r>
                <a:rPr lang="es-PE" sz="1800" kern="1200" dirty="0"/>
                <a:t>Estable y bien definido.</a:t>
              </a:r>
            </a:p>
          </p:txBody>
        </p:sp>
      </p:grpSp>
      <p:grpSp>
        <p:nvGrpSpPr>
          <p:cNvPr id="7" name="Grupo 6"/>
          <p:cNvGrpSpPr/>
          <p:nvPr/>
        </p:nvGrpSpPr>
        <p:grpSpPr>
          <a:xfrm>
            <a:off x="709876" y="3885758"/>
            <a:ext cx="2658896" cy="1895930"/>
            <a:chOff x="716962" y="2583059"/>
            <a:chExt cx="2143755" cy="1657712"/>
          </a:xfrm>
        </p:grpSpPr>
        <p:sp>
          <p:nvSpPr>
            <p:cNvPr id="8" name="Rectángulo redondeado 7"/>
            <p:cNvSpPr/>
            <p:nvPr/>
          </p:nvSpPr>
          <p:spPr>
            <a:xfrm>
              <a:off x="716962" y="2583059"/>
              <a:ext cx="2143755" cy="165771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ángulo 8"/>
            <p:cNvSpPr/>
            <p:nvPr/>
          </p:nvSpPr>
          <p:spPr>
            <a:xfrm>
              <a:off x="797885" y="2663982"/>
              <a:ext cx="1981909" cy="14958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s-PE" sz="3200" kern="1200" dirty="0"/>
                <a:t>Cerrado</a:t>
              </a:r>
            </a:p>
          </p:txBody>
        </p:sp>
      </p:grpSp>
      <p:pic>
        <p:nvPicPr>
          <p:cNvPr id="2050" name="Picture 2" descr="Resultado de imagen para open closed princi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945" y="2966475"/>
            <a:ext cx="3337948" cy="166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33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quina doblada 2"/>
          <p:cNvSpPr/>
          <p:nvPr/>
        </p:nvSpPr>
        <p:spPr>
          <a:xfrm>
            <a:off x="1271247" y="1981198"/>
            <a:ext cx="1785257" cy="1645920"/>
          </a:xfrm>
          <a:prstGeom prst="foldedCorner">
            <a:avLst>
              <a:gd name="adj" fmla="val 25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Usando herencia</a:t>
            </a:r>
            <a:endParaRPr lang="en-US" dirty="0"/>
          </a:p>
        </p:txBody>
      </p:sp>
      <p:sp>
        <p:nvSpPr>
          <p:cNvPr id="4" name="Esquina doblada 3"/>
          <p:cNvSpPr/>
          <p:nvPr/>
        </p:nvSpPr>
        <p:spPr>
          <a:xfrm>
            <a:off x="5120640" y="4309351"/>
            <a:ext cx="1785257" cy="1645920"/>
          </a:xfrm>
          <a:prstGeom prst="foldedCorner">
            <a:avLst>
              <a:gd name="adj" fmla="val 26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Redefinición de métodos</a:t>
            </a:r>
            <a:endParaRPr lang="en-US" dirty="0"/>
          </a:p>
        </p:txBody>
      </p:sp>
      <p:sp>
        <p:nvSpPr>
          <p:cNvPr id="5" name="Esquina doblada 4"/>
          <p:cNvSpPr/>
          <p:nvPr/>
        </p:nvSpPr>
        <p:spPr>
          <a:xfrm>
            <a:off x="8970034" y="2033450"/>
            <a:ext cx="1898264" cy="1685110"/>
          </a:xfrm>
          <a:prstGeom prst="foldedCorner">
            <a:avLst>
              <a:gd name="adj" fmla="val 264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Inyección de dependencias</a:t>
            </a:r>
            <a:endParaRPr lang="en-US" dirty="0"/>
          </a:p>
        </p:txBody>
      </p:sp>
      <p:pic>
        <p:nvPicPr>
          <p:cNvPr id="1028" name="Picture 4" descr="https://sites.google.com/a/innovavirtual.org/tecceilpvi/_/rsrc/1419056038683/home/vi-ciclo-2014/poo/herencia/poo6.jpg"/>
          <p:cNvPicPr>
            <a:picLocks noChangeAspect="1" noChangeArrowheads="1"/>
          </p:cNvPicPr>
          <p:nvPr/>
        </p:nvPicPr>
        <p:blipFill rotWithShape="1">
          <a:blip r:embed="rId2">
            <a:extLst>
              <a:ext uri="{28A0092B-C50C-407E-A947-70E740481C1C}">
                <a14:useLocalDpi xmlns:a14="http://schemas.microsoft.com/office/drawing/2010/main" val="0"/>
              </a:ext>
            </a:extLst>
          </a:blip>
          <a:srcRect t="10279"/>
          <a:stretch/>
        </p:blipFill>
        <p:spPr bwMode="auto">
          <a:xfrm>
            <a:off x="1120819" y="4106090"/>
            <a:ext cx="2086111" cy="2052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redefinición de metodos en poo"/>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1" t="46583" r="4536"/>
          <a:stretch/>
        </p:blipFill>
        <p:spPr bwMode="auto">
          <a:xfrm>
            <a:off x="4293327" y="2277962"/>
            <a:ext cx="3405050" cy="1440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yección de dependencias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7944" y="4165302"/>
            <a:ext cx="2838994" cy="2180464"/>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3"/>
          <p:cNvSpPr>
            <a:spLocks noGrp="1"/>
          </p:cNvSpPr>
          <p:nvPr>
            <p:ph type="title"/>
          </p:nvPr>
        </p:nvSpPr>
        <p:spPr>
          <a:xfrm>
            <a:off x="759322" y="637946"/>
            <a:ext cx="9404723" cy="1400530"/>
          </a:xfrm>
        </p:spPr>
        <p:txBody>
          <a:bodyPr/>
          <a:lstStyle/>
          <a:p>
            <a:r>
              <a:rPr lang="es-PE" sz="3200" b="1" dirty="0"/>
              <a:t>Métodos para aplicar el principio:</a:t>
            </a:r>
          </a:p>
        </p:txBody>
      </p:sp>
    </p:spTree>
    <p:extLst>
      <p:ext uri="{BB962C8B-B14F-4D97-AF65-F5344CB8AC3E}">
        <p14:creationId xmlns:p14="http://schemas.microsoft.com/office/powerpoint/2010/main" val="939764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9881" t="20807" r="40532" b="61015"/>
          <a:stretch/>
        </p:blipFill>
        <p:spPr>
          <a:xfrm>
            <a:off x="1444336" y="1018308"/>
            <a:ext cx="6879265" cy="1776845"/>
          </a:xfrm>
          <a:prstGeom prst="rect">
            <a:avLst/>
          </a:prstGeom>
        </p:spPr>
      </p:pic>
      <p:pic>
        <p:nvPicPr>
          <p:cNvPr id="4" name="Imagen 3"/>
          <p:cNvPicPr>
            <a:picLocks noChangeAspect="1"/>
          </p:cNvPicPr>
          <p:nvPr/>
        </p:nvPicPr>
        <p:blipFill rotWithShape="1">
          <a:blip r:embed="rId2"/>
          <a:srcRect l="20207" t="50255" r="37053" b="18662"/>
          <a:stretch/>
        </p:blipFill>
        <p:spPr>
          <a:xfrm>
            <a:off x="1444336" y="3896590"/>
            <a:ext cx="6879265" cy="2605756"/>
          </a:xfrm>
          <a:prstGeom prst="rect">
            <a:avLst/>
          </a:prstGeom>
        </p:spPr>
      </p:pic>
      <p:sp>
        <p:nvSpPr>
          <p:cNvPr id="5" name="CuadroTexto 4"/>
          <p:cNvSpPr txBox="1"/>
          <p:nvPr/>
        </p:nvSpPr>
        <p:spPr>
          <a:xfrm>
            <a:off x="1444336" y="415636"/>
            <a:ext cx="1835759" cy="369332"/>
          </a:xfrm>
          <a:prstGeom prst="rect">
            <a:avLst/>
          </a:prstGeom>
          <a:noFill/>
        </p:spPr>
        <p:txBody>
          <a:bodyPr wrap="none" rtlCol="0">
            <a:spAutoFit/>
          </a:bodyPr>
          <a:lstStyle/>
          <a:p>
            <a:r>
              <a:rPr lang="es-PE" b="1" dirty="0"/>
              <a:t>CLASE COCHE:</a:t>
            </a:r>
          </a:p>
        </p:txBody>
      </p:sp>
      <p:sp>
        <p:nvSpPr>
          <p:cNvPr id="6" name="CuadroTexto 5"/>
          <p:cNvSpPr txBox="1"/>
          <p:nvPr/>
        </p:nvSpPr>
        <p:spPr>
          <a:xfrm>
            <a:off x="1444336" y="3230873"/>
            <a:ext cx="3071675" cy="369332"/>
          </a:xfrm>
          <a:prstGeom prst="rect">
            <a:avLst/>
          </a:prstGeom>
          <a:noFill/>
        </p:spPr>
        <p:txBody>
          <a:bodyPr wrap="none" rtlCol="0">
            <a:spAutoFit/>
          </a:bodyPr>
          <a:lstStyle/>
          <a:p>
            <a:r>
              <a:rPr lang="es-PE" b="1" dirty="0"/>
              <a:t>SE PIDE ITERAR E IMPRIMIR:</a:t>
            </a:r>
          </a:p>
        </p:txBody>
      </p:sp>
    </p:spTree>
    <p:extLst>
      <p:ext uri="{BB962C8B-B14F-4D97-AF65-F5344CB8AC3E}">
        <p14:creationId xmlns:p14="http://schemas.microsoft.com/office/powerpoint/2010/main" val="187128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9709" t="25352" r="49638" b="60022"/>
          <a:stretch/>
        </p:blipFill>
        <p:spPr>
          <a:xfrm>
            <a:off x="1194954" y="1410505"/>
            <a:ext cx="6899564" cy="1851829"/>
          </a:xfrm>
          <a:prstGeom prst="rect">
            <a:avLst/>
          </a:prstGeom>
        </p:spPr>
      </p:pic>
      <p:pic>
        <p:nvPicPr>
          <p:cNvPr id="4" name="Imagen 3"/>
          <p:cNvPicPr>
            <a:picLocks noChangeAspect="1"/>
          </p:cNvPicPr>
          <p:nvPr/>
        </p:nvPicPr>
        <p:blipFill rotWithShape="1">
          <a:blip r:embed="rId2"/>
          <a:srcRect l="19709" t="50365" r="37235" b="31332"/>
          <a:stretch/>
        </p:blipFill>
        <p:spPr>
          <a:xfrm>
            <a:off x="1194954" y="4472199"/>
            <a:ext cx="7790156" cy="1862791"/>
          </a:xfrm>
          <a:prstGeom prst="rect">
            <a:avLst/>
          </a:prstGeom>
        </p:spPr>
      </p:pic>
      <p:sp>
        <p:nvSpPr>
          <p:cNvPr id="5" name="CuadroTexto 4"/>
          <p:cNvSpPr txBox="1"/>
          <p:nvPr/>
        </p:nvSpPr>
        <p:spPr>
          <a:xfrm>
            <a:off x="1194954" y="519573"/>
            <a:ext cx="4289957" cy="369332"/>
          </a:xfrm>
          <a:prstGeom prst="rect">
            <a:avLst/>
          </a:prstGeom>
          <a:noFill/>
        </p:spPr>
        <p:txBody>
          <a:bodyPr wrap="none" rtlCol="0">
            <a:spAutoFit/>
          </a:bodyPr>
          <a:lstStyle/>
          <a:p>
            <a:r>
              <a:rPr lang="es-PE" b="1" dirty="0"/>
              <a:t>SI SE AÑADIERA UNA NUEVA MARCA:</a:t>
            </a:r>
          </a:p>
        </p:txBody>
      </p:sp>
      <p:sp>
        <p:nvSpPr>
          <p:cNvPr id="8" name="CuadroTexto 7"/>
          <p:cNvSpPr txBox="1"/>
          <p:nvPr/>
        </p:nvSpPr>
        <p:spPr>
          <a:xfrm>
            <a:off x="1194954" y="3783934"/>
            <a:ext cx="4089581" cy="369332"/>
          </a:xfrm>
          <a:prstGeom prst="rect">
            <a:avLst/>
          </a:prstGeom>
          <a:noFill/>
        </p:spPr>
        <p:txBody>
          <a:bodyPr wrap="none" rtlCol="0">
            <a:spAutoFit/>
          </a:bodyPr>
          <a:lstStyle/>
          <a:p>
            <a:r>
              <a:rPr lang="es-PE" b="1" dirty="0"/>
              <a:t>SE MODIFICA TAMBIÉN EL MÉTODO:</a:t>
            </a:r>
          </a:p>
        </p:txBody>
      </p:sp>
      <p:pic>
        <p:nvPicPr>
          <p:cNvPr id="9" name="Picture 4" descr="Resultado de imagen para incorrecto png">
            <a:extLst>
              <a:ext uri="{FF2B5EF4-FFF2-40B4-BE49-F238E27FC236}">
                <a16:creationId xmlns:a16="http://schemas.microsoft.com/office/drawing/2014/main" id="{81433FC5-35D8-4784-81B7-268D54F7E3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21745" y="1456772"/>
            <a:ext cx="3530876" cy="361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10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9627" t="13101" r="36540" b="13475"/>
          <a:stretch/>
        </p:blipFill>
        <p:spPr>
          <a:xfrm>
            <a:off x="857228" y="830427"/>
            <a:ext cx="6188609" cy="5831323"/>
          </a:xfrm>
          <a:prstGeom prst="rect">
            <a:avLst/>
          </a:prstGeom>
        </p:spPr>
      </p:pic>
      <p:sp>
        <p:nvSpPr>
          <p:cNvPr id="8" name="CuadroTexto 7"/>
          <p:cNvSpPr txBox="1"/>
          <p:nvPr/>
        </p:nvSpPr>
        <p:spPr>
          <a:xfrm>
            <a:off x="857228" y="232495"/>
            <a:ext cx="5097870" cy="400110"/>
          </a:xfrm>
          <a:prstGeom prst="rect">
            <a:avLst/>
          </a:prstGeom>
          <a:noFill/>
        </p:spPr>
        <p:txBody>
          <a:bodyPr wrap="none" rtlCol="0">
            <a:spAutoFit/>
          </a:bodyPr>
          <a:lstStyle/>
          <a:p>
            <a:r>
              <a:rPr lang="es-PE" sz="2000" b="1" dirty="0"/>
              <a:t>SE RECOMIENDA REALIZAR LO SIGUIENTE</a:t>
            </a:r>
          </a:p>
        </p:txBody>
      </p:sp>
      <p:pic>
        <p:nvPicPr>
          <p:cNvPr id="9" name="Picture 6" descr="Resultado de imagen para correcto png">
            <a:extLst>
              <a:ext uri="{FF2B5EF4-FFF2-40B4-BE49-F238E27FC236}">
                <a16:creationId xmlns:a16="http://schemas.microsoft.com/office/drawing/2014/main" id="{10DE28A2-B10E-4A6E-A1E1-A058EA0A66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45837" y="1448939"/>
            <a:ext cx="4594298" cy="45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0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1631064215"/>
              </p:ext>
            </p:extLst>
          </p:nvPr>
        </p:nvGraphicFramePr>
        <p:xfrm>
          <a:off x="244762" y="324811"/>
          <a:ext cx="8128000" cy="5961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Resultado de imagen para codigo de programac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4636" y="4135582"/>
            <a:ext cx="4537364" cy="272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3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646111" y="452718"/>
            <a:ext cx="9404723" cy="1400530"/>
          </a:xfrm>
        </p:spPr>
        <p:txBody>
          <a:bodyPr/>
          <a:lstStyle/>
          <a:p>
            <a:r>
              <a:rPr lang="es-PE" b="1" u="sng" dirty="0"/>
              <a:t>PRINCIPIO LISKOV SUBSTITUTION </a:t>
            </a:r>
            <a:r>
              <a:rPr lang="es-PE" b="1" dirty="0"/>
              <a:t>:</a:t>
            </a:r>
          </a:p>
        </p:txBody>
      </p:sp>
      <p:sp>
        <p:nvSpPr>
          <p:cNvPr id="4" name="CuadroTexto 3"/>
          <p:cNvSpPr txBox="1"/>
          <p:nvPr/>
        </p:nvSpPr>
        <p:spPr>
          <a:xfrm>
            <a:off x="1469764" y="2168833"/>
            <a:ext cx="2585461" cy="646331"/>
          </a:xfrm>
          <a:prstGeom prst="rect">
            <a:avLst/>
          </a:prstGeom>
          <a:solidFill>
            <a:srgbClr val="B01513"/>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PE" dirty="0">
                <a:solidFill>
                  <a:schemeClr val="tx1"/>
                </a:solidFill>
              </a:rPr>
              <a:t>Atribuido a </a:t>
            </a:r>
            <a:r>
              <a:rPr lang="es-PE" dirty="0" err="1">
                <a:solidFill>
                  <a:schemeClr val="tx1"/>
                </a:solidFill>
              </a:rPr>
              <a:t>Barbara</a:t>
            </a:r>
            <a:r>
              <a:rPr lang="es-PE" dirty="0">
                <a:solidFill>
                  <a:schemeClr val="tx1"/>
                </a:solidFill>
              </a:rPr>
              <a:t> </a:t>
            </a:r>
            <a:r>
              <a:rPr lang="es-PE" dirty="0" err="1">
                <a:solidFill>
                  <a:schemeClr val="tx1"/>
                </a:solidFill>
              </a:rPr>
              <a:t>Liskov</a:t>
            </a:r>
            <a:r>
              <a:rPr lang="es-PE" dirty="0">
                <a:solidFill>
                  <a:schemeClr val="tx1"/>
                </a:solidFill>
              </a:rPr>
              <a:t>.</a:t>
            </a:r>
          </a:p>
        </p:txBody>
      </p:sp>
      <p:sp>
        <p:nvSpPr>
          <p:cNvPr id="6" name="CuadroTexto 5"/>
          <p:cNvSpPr txBox="1"/>
          <p:nvPr/>
        </p:nvSpPr>
        <p:spPr>
          <a:xfrm>
            <a:off x="5976222" y="3621961"/>
            <a:ext cx="4074612" cy="1200329"/>
          </a:xfrm>
          <a:prstGeom prst="rect">
            <a:avLst/>
          </a:prstGeom>
          <a:noFill/>
          <a:ln>
            <a:solidFill>
              <a:schemeClr val="accent1">
                <a:lumMod val="50000"/>
              </a:schemeClr>
            </a:solidFill>
            <a:prstDash val="lgDash"/>
          </a:ln>
        </p:spPr>
        <p:txBody>
          <a:bodyPr wrap="square" rtlCol="0">
            <a:spAutoFit/>
          </a:bodyPr>
          <a:lstStyle/>
          <a:p>
            <a:pPr algn="ctr"/>
            <a:r>
              <a:rPr lang="es-PE" sz="2400" dirty="0"/>
              <a:t>“</a:t>
            </a:r>
            <a:r>
              <a:rPr lang="es-ES" sz="2400" dirty="0"/>
              <a:t>Las clases derivadas deben ser sustituibles por sus clases base</a:t>
            </a:r>
            <a:r>
              <a:rPr lang="es-PE" sz="2400" dirty="0"/>
              <a:t>”</a:t>
            </a:r>
          </a:p>
        </p:txBody>
      </p:sp>
      <p:pic>
        <p:nvPicPr>
          <p:cNvPr id="2050" name="Picture 2" descr="Resultado de imagen para barbara lisko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44" y="2994524"/>
            <a:ext cx="24765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79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3368772" y="3429000"/>
            <a:ext cx="3894475" cy="1729676"/>
            <a:chOff x="2779795" y="-461967"/>
            <a:chExt cx="3139950" cy="2134607"/>
          </a:xfrm>
        </p:grpSpPr>
        <p:sp>
          <p:nvSpPr>
            <p:cNvPr id="4" name="Flecha derecha 13"/>
            <p:cNvSpPr/>
            <p:nvPr/>
          </p:nvSpPr>
          <p:spPr>
            <a:xfrm>
              <a:off x="2779795" y="-344750"/>
              <a:ext cx="3139950" cy="2017390"/>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 name="Flecha derecha 4"/>
            <p:cNvSpPr/>
            <p:nvPr/>
          </p:nvSpPr>
          <p:spPr>
            <a:xfrm>
              <a:off x="2964257" y="-461967"/>
              <a:ext cx="2609181" cy="1580114"/>
            </a:xfrm>
            <a:prstGeom prst="round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t" anchorCtr="0">
              <a:noAutofit/>
            </a:bodyPr>
            <a:lstStyle/>
            <a:p>
              <a:pPr marL="171450" lvl="1" indent="-171450" algn="just" defTabSz="800100">
                <a:lnSpc>
                  <a:spcPct val="90000"/>
                </a:lnSpc>
                <a:spcBef>
                  <a:spcPct val="0"/>
                </a:spcBef>
                <a:spcAft>
                  <a:spcPct val="15000"/>
                </a:spcAft>
                <a:buChar char="••"/>
              </a:pPr>
              <a:endParaRPr lang="es-PE" sz="1800" kern="1200" dirty="0"/>
            </a:p>
            <a:p>
              <a:pPr marL="171450" lvl="1" indent="-171450" algn="just" defTabSz="800100">
                <a:lnSpc>
                  <a:spcPct val="90000"/>
                </a:lnSpc>
                <a:spcBef>
                  <a:spcPct val="0"/>
                </a:spcBef>
                <a:spcAft>
                  <a:spcPct val="15000"/>
                </a:spcAft>
                <a:buChar char="••"/>
              </a:pPr>
              <a:r>
                <a:rPr lang="es-ES" dirty="0"/>
                <a:t>Clase que desciende de otra. </a:t>
              </a:r>
            </a:p>
            <a:p>
              <a:pPr marL="171450" lvl="1" indent="-171450" algn="just" defTabSz="800100">
                <a:lnSpc>
                  <a:spcPct val="90000"/>
                </a:lnSpc>
                <a:spcBef>
                  <a:spcPct val="0"/>
                </a:spcBef>
                <a:spcAft>
                  <a:spcPct val="15000"/>
                </a:spcAft>
                <a:buChar char="••"/>
              </a:pPr>
              <a:r>
                <a:rPr lang="es-ES" dirty="0"/>
                <a:t>Hereda el estado y el comportamiento de todos sus ancestros</a:t>
              </a:r>
              <a:endParaRPr lang="es-PE" sz="1800" kern="1200" dirty="0"/>
            </a:p>
          </p:txBody>
        </p:sp>
      </p:grpSp>
      <p:grpSp>
        <p:nvGrpSpPr>
          <p:cNvPr id="6" name="Grupo 5"/>
          <p:cNvGrpSpPr/>
          <p:nvPr/>
        </p:nvGrpSpPr>
        <p:grpSpPr>
          <a:xfrm>
            <a:off x="810243" y="3387614"/>
            <a:ext cx="2658896" cy="1895930"/>
            <a:chOff x="716962" y="224624"/>
            <a:chExt cx="2143755" cy="1657712"/>
          </a:xfrm>
        </p:grpSpPr>
        <p:sp>
          <p:nvSpPr>
            <p:cNvPr id="7" name="Rectángulo redondeado 6"/>
            <p:cNvSpPr/>
            <p:nvPr/>
          </p:nvSpPr>
          <p:spPr>
            <a:xfrm>
              <a:off x="716962" y="224624"/>
              <a:ext cx="2143755" cy="165771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ángulo 7"/>
            <p:cNvSpPr/>
            <p:nvPr/>
          </p:nvSpPr>
          <p:spPr>
            <a:xfrm>
              <a:off x="797885" y="305547"/>
              <a:ext cx="1981909" cy="14958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s-PE" sz="3200" kern="1200" smtClean="0"/>
                <a:t>Subclase</a:t>
              </a:r>
              <a:endParaRPr lang="es-PE" sz="3200" kern="1200" dirty="0"/>
            </a:p>
          </p:txBody>
        </p:sp>
      </p:grpSp>
      <p:grpSp>
        <p:nvGrpSpPr>
          <p:cNvPr id="9" name="Grupo 8"/>
          <p:cNvGrpSpPr/>
          <p:nvPr/>
        </p:nvGrpSpPr>
        <p:grpSpPr>
          <a:xfrm>
            <a:off x="3368771" y="1393501"/>
            <a:ext cx="3894476" cy="1586192"/>
            <a:chOff x="2860717" y="2358505"/>
            <a:chExt cx="3399238" cy="2106819"/>
          </a:xfrm>
        </p:grpSpPr>
        <p:sp>
          <p:nvSpPr>
            <p:cNvPr id="10" name="Flecha derecha 9"/>
            <p:cNvSpPr/>
            <p:nvPr/>
          </p:nvSpPr>
          <p:spPr>
            <a:xfrm>
              <a:off x="2860717" y="2358505"/>
              <a:ext cx="3399238" cy="2106819"/>
            </a:xfrm>
            <a:prstGeom prst="round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Flecha derecha 8"/>
            <p:cNvSpPr/>
            <p:nvPr/>
          </p:nvSpPr>
          <p:spPr>
            <a:xfrm>
              <a:off x="3035927" y="2358505"/>
              <a:ext cx="2609181" cy="1580116"/>
            </a:xfrm>
            <a:prstGeom prst="round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t" anchorCtr="0">
              <a:noAutofit/>
            </a:bodyPr>
            <a:lstStyle/>
            <a:p>
              <a:pPr marL="171450" lvl="1" indent="-171450" algn="just" defTabSz="800100">
                <a:lnSpc>
                  <a:spcPct val="90000"/>
                </a:lnSpc>
                <a:spcBef>
                  <a:spcPct val="0"/>
                </a:spcBef>
                <a:spcAft>
                  <a:spcPct val="15000"/>
                </a:spcAft>
                <a:buChar char="••"/>
              </a:pPr>
              <a:endParaRPr lang="es-PE" sz="1800" kern="1200" dirty="0"/>
            </a:p>
            <a:p>
              <a:pPr marL="171450" lvl="1" indent="-171450" algn="just" defTabSz="800100">
                <a:lnSpc>
                  <a:spcPct val="90000"/>
                </a:lnSpc>
                <a:spcBef>
                  <a:spcPct val="0"/>
                </a:spcBef>
                <a:spcAft>
                  <a:spcPct val="15000"/>
                </a:spcAft>
                <a:buChar char="••"/>
              </a:pPr>
              <a:r>
                <a:rPr lang="es-ES" dirty="0"/>
                <a:t>Clase que es el ancestro más directo, así como a todas las clases ascendentes.</a:t>
              </a:r>
              <a:endParaRPr lang="es-PE" sz="1800" kern="1200" dirty="0"/>
            </a:p>
          </p:txBody>
        </p:sp>
      </p:grpSp>
      <p:grpSp>
        <p:nvGrpSpPr>
          <p:cNvPr id="12" name="Grupo 11"/>
          <p:cNvGrpSpPr/>
          <p:nvPr/>
        </p:nvGrpSpPr>
        <p:grpSpPr>
          <a:xfrm>
            <a:off x="810243" y="1238632"/>
            <a:ext cx="2658896" cy="1895930"/>
            <a:chOff x="716962" y="2583059"/>
            <a:chExt cx="2143755" cy="1657712"/>
          </a:xfrm>
        </p:grpSpPr>
        <p:sp>
          <p:nvSpPr>
            <p:cNvPr id="13" name="Rectángulo redondeado 12"/>
            <p:cNvSpPr/>
            <p:nvPr/>
          </p:nvSpPr>
          <p:spPr>
            <a:xfrm>
              <a:off x="716962" y="2583059"/>
              <a:ext cx="2143755" cy="165771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ángulo 13"/>
            <p:cNvSpPr/>
            <p:nvPr/>
          </p:nvSpPr>
          <p:spPr>
            <a:xfrm>
              <a:off x="797885" y="2663982"/>
              <a:ext cx="1981909" cy="14958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s-PE" sz="3200" kern="1200" dirty="0" smtClean="0"/>
                <a:t>Superclase</a:t>
              </a:r>
              <a:endParaRPr lang="es-PE" sz="3200" kern="1200" dirty="0"/>
            </a:p>
          </p:txBody>
        </p:sp>
      </p:grpSp>
      <p:pic>
        <p:nvPicPr>
          <p:cNvPr id="3074" name="Picture 2" descr="Resultado de imagen para subclase y supercl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055" y="2260738"/>
            <a:ext cx="3774702" cy="206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3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3A718AC8-918C-4A6E-8D56-94687DF5851B}"/>
              </a:ext>
            </a:extLst>
          </p:cNvPr>
          <p:cNvSpPr>
            <a:spLocks noGrp="1"/>
          </p:cNvSpPr>
          <p:nvPr>
            <p:ph type="title"/>
          </p:nvPr>
        </p:nvSpPr>
        <p:spPr>
          <a:xfrm>
            <a:off x="646111" y="452718"/>
            <a:ext cx="9404723" cy="885752"/>
          </a:xfrm>
        </p:spPr>
        <p:txBody>
          <a:bodyPr/>
          <a:lstStyle/>
          <a:p>
            <a:r>
              <a:rPr lang="es-MX" b="1" u="sng" dirty="0"/>
              <a:t>D</a:t>
            </a:r>
            <a:r>
              <a:rPr lang="es-PE" b="1" u="sng" dirty="0"/>
              <a:t>EFINICIÓN</a:t>
            </a:r>
            <a:endParaRPr lang="es-PE" b="1" dirty="0"/>
          </a:p>
        </p:txBody>
      </p:sp>
      <p:pic>
        <p:nvPicPr>
          <p:cNvPr id="4" name="Picture 2" descr="Resultado de imagen para robert c martin">
            <a:extLst>
              <a:ext uri="{FF2B5EF4-FFF2-40B4-BE49-F238E27FC236}">
                <a16:creationId xmlns:a16="http://schemas.microsoft.com/office/drawing/2014/main" id="{86E15C7A-CAD7-437E-8B11-29F810D5F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737" y="3330779"/>
            <a:ext cx="3097736" cy="30745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para michael feathers">
            <a:extLst>
              <a:ext uri="{FF2B5EF4-FFF2-40B4-BE49-F238E27FC236}">
                <a16:creationId xmlns:a16="http://schemas.microsoft.com/office/drawing/2014/main" id="{64EB9196-11A2-44BE-9F42-8D0C5BB15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802" y="3330779"/>
            <a:ext cx="3074504" cy="307450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A680AC3-9E3A-4430-9008-CD7306E8A45C}"/>
              </a:ext>
            </a:extLst>
          </p:cNvPr>
          <p:cNvSpPr txBox="1"/>
          <p:nvPr/>
        </p:nvSpPr>
        <p:spPr>
          <a:xfrm>
            <a:off x="665801" y="4452531"/>
            <a:ext cx="1785772" cy="830997"/>
          </a:xfrm>
          <a:prstGeom prst="rect">
            <a:avLst/>
          </a:prstGeom>
          <a:noFill/>
        </p:spPr>
        <p:txBody>
          <a:bodyPr wrap="square" rtlCol="0">
            <a:spAutoFit/>
          </a:bodyPr>
          <a:lstStyle/>
          <a:p>
            <a:r>
              <a:rPr lang="es-MX" sz="2400" b="1" dirty="0"/>
              <a:t>Robert C. Martin</a:t>
            </a:r>
            <a:endParaRPr lang="es-PE" sz="2400" b="1" dirty="0"/>
          </a:p>
        </p:txBody>
      </p:sp>
      <p:sp>
        <p:nvSpPr>
          <p:cNvPr id="7" name="CuadroTexto 6">
            <a:extLst>
              <a:ext uri="{FF2B5EF4-FFF2-40B4-BE49-F238E27FC236}">
                <a16:creationId xmlns:a16="http://schemas.microsoft.com/office/drawing/2014/main" id="{6B5D4338-2E4F-44B5-BDE0-F3A8A984477F}"/>
              </a:ext>
            </a:extLst>
          </p:cNvPr>
          <p:cNvSpPr txBox="1"/>
          <p:nvPr/>
        </p:nvSpPr>
        <p:spPr>
          <a:xfrm>
            <a:off x="9849635" y="4273627"/>
            <a:ext cx="1785772" cy="830997"/>
          </a:xfrm>
          <a:prstGeom prst="rect">
            <a:avLst/>
          </a:prstGeom>
          <a:noFill/>
        </p:spPr>
        <p:txBody>
          <a:bodyPr wrap="square" rtlCol="0">
            <a:spAutoFit/>
          </a:bodyPr>
          <a:lstStyle/>
          <a:p>
            <a:r>
              <a:rPr lang="es-MX" sz="2400" b="1" dirty="0"/>
              <a:t>Michael</a:t>
            </a:r>
          </a:p>
          <a:p>
            <a:r>
              <a:rPr lang="es-MX" sz="2400" b="1" dirty="0" err="1" smtClean="0"/>
              <a:t>Feathers</a:t>
            </a:r>
            <a:endParaRPr lang="es-PE" sz="2400" b="1" dirty="0"/>
          </a:p>
        </p:txBody>
      </p:sp>
      <p:sp>
        <p:nvSpPr>
          <p:cNvPr id="8" name="CuadroTexto 7">
            <a:extLst>
              <a:ext uri="{FF2B5EF4-FFF2-40B4-BE49-F238E27FC236}">
                <a16:creationId xmlns:a16="http://schemas.microsoft.com/office/drawing/2014/main" id="{8B0F982D-A3F8-41AA-B31D-C981642AB61B}"/>
              </a:ext>
            </a:extLst>
          </p:cNvPr>
          <p:cNvSpPr txBox="1"/>
          <p:nvPr/>
        </p:nvSpPr>
        <p:spPr>
          <a:xfrm>
            <a:off x="647141" y="1592939"/>
            <a:ext cx="10961760" cy="1015663"/>
          </a:xfrm>
          <a:prstGeom prst="rect">
            <a:avLst/>
          </a:prstGeom>
          <a:noFill/>
        </p:spPr>
        <p:txBody>
          <a:bodyPr wrap="square" rtlCol="0">
            <a:spAutoFit/>
          </a:bodyPr>
          <a:lstStyle/>
          <a:p>
            <a:pPr algn="just"/>
            <a:r>
              <a:rPr lang="es-PE" sz="2000" dirty="0"/>
              <a:t>SOLID es un acrónimo de 5 principios de diseño importantes al hacer 	OPP.  Estos 5 principios fueron introducidos por Robert C. Martin en su documento “Design Principles and Design Patterns” pero el acrónimo SOLID fue identificado por Michael Feathers.</a:t>
            </a:r>
          </a:p>
        </p:txBody>
      </p:sp>
    </p:spTree>
    <p:extLst>
      <p:ext uri="{BB962C8B-B14F-4D97-AF65-F5344CB8AC3E}">
        <p14:creationId xmlns:p14="http://schemas.microsoft.com/office/powerpoint/2010/main" val="1353966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8609" t="29595" r="41058" b="41949"/>
          <a:stretch/>
        </p:blipFill>
        <p:spPr>
          <a:xfrm>
            <a:off x="2325446" y="2266532"/>
            <a:ext cx="8206913" cy="3257007"/>
          </a:xfrm>
          <a:prstGeom prst="rect">
            <a:avLst/>
          </a:prstGeom>
        </p:spPr>
      </p:pic>
      <p:sp>
        <p:nvSpPr>
          <p:cNvPr id="4" name="CuadroTexto 3"/>
          <p:cNvSpPr txBox="1"/>
          <p:nvPr/>
        </p:nvSpPr>
        <p:spPr>
          <a:xfrm>
            <a:off x="538871" y="895648"/>
            <a:ext cx="3711272" cy="461665"/>
          </a:xfrm>
          <a:prstGeom prst="rect">
            <a:avLst/>
          </a:prstGeom>
          <a:noFill/>
        </p:spPr>
        <p:txBody>
          <a:bodyPr wrap="none" rtlCol="0">
            <a:spAutoFit/>
          </a:bodyPr>
          <a:lstStyle/>
          <a:p>
            <a:pPr algn="ctr"/>
            <a:r>
              <a:rPr lang="es-PE" sz="2400" b="1" dirty="0"/>
              <a:t>DEL EJEMPLO ANTERIOR:</a:t>
            </a:r>
          </a:p>
        </p:txBody>
      </p:sp>
    </p:spTree>
    <p:extLst>
      <p:ext uri="{BB962C8B-B14F-4D97-AF65-F5344CB8AC3E}">
        <p14:creationId xmlns:p14="http://schemas.microsoft.com/office/powerpoint/2010/main" val="398323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8478" t="33999" r="28123" b="20251"/>
          <a:stretch/>
        </p:blipFill>
        <p:spPr>
          <a:xfrm>
            <a:off x="720931" y="1848524"/>
            <a:ext cx="8742636" cy="4213410"/>
          </a:xfrm>
          <a:prstGeom prst="rect">
            <a:avLst/>
          </a:prstGeom>
        </p:spPr>
      </p:pic>
      <p:sp>
        <p:nvSpPr>
          <p:cNvPr id="4" name="CuadroTexto 3"/>
          <p:cNvSpPr txBox="1"/>
          <p:nvPr/>
        </p:nvSpPr>
        <p:spPr>
          <a:xfrm>
            <a:off x="260706" y="843397"/>
            <a:ext cx="5051383" cy="523220"/>
          </a:xfrm>
          <a:prstGeom prst="rect">
            <a:avLst/>
          </a:prstGeom>
          <a:noFill/>
        </p:spPr>
        <p:txBody>
          <a:bodyPr wrap="none" rtlCol="0">
            <a:spAutoFit/>
          </a:bodyPr>
          <a:lstStyle/>
          <a:p>
            <a:pPr algn="ctr"/>
            <a:r>
              <a:rPr lang="es-PE" sz="2800" b="1" dirty="0"/>
              <a:t>USUALMENTE ESTO SE HARÍA:</a:t>
            </a:r>
          </a:p>
        </p:txBody>
      </p:sp>
      <p:pic>
        <p:nvPicPr>
          <p:cNvPr id="6" name="Picture 4" descr="Resultado de imagen para incorrecto png">
            <a:extLst>
              <a:ext uri="{FF2B5EF4-FFF2-40B4-BE49-F238E27FC236}">
                <a16:creationId xmlns:a16="http://schemas.microsoft.com/office/drawing/2014/main" id="{F13D1662-F917-4048-B0FB-B5BD3F69FDE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79554" y="1623438"/>
            <a:ext cx="3530876" cy="361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8832" t="8985" r="38853" b="72995"/>
          <a:stretch/>
        </p:blipFill>
        <p:spPr>
          <a:xfrm>
            <a:off x="2151388" y="1331386"/>
            <a:ext cx="7675149" cy="1838534"/>
          </a:xfrm>
          <a:prstGeom prst="rect">
            <a:avLst/>
          </a:prstGeom>
        </p:spPr>
      </p:pic>
      <p:pic>
        <p:nvPicPr>
          <p:cNvPr id="4" name="Imagen 3"/>
          <p:cNvPicPr>
            <a:picLocks noChangeAspect="1"/>
          </p:cNvPicPr>
          <p:nvPr/>
        </p:nvPicPr>
        <p:blipFill rotWithShape="1">
          <a:blip r:embed="rId2"/>
          <a:srcRect l="18503" t="46961" r="57902" b="38154"/>
          <a:stretch/>
        </p:blipFill>
        <p:spPr>
          <a:xfrm>
            <a:off x="584243" y="4708674"/>
            <a:ext cx="5178297" cy="1837507"/>
          </a:xfrm>
          <a:prstGeom prst="rect">
            <a:avLst/>
          </a:prstGeom>
        </p:spPr>
      </p:pic>
      <p:pic>
        <p:nvPicPr>
          <p:cNvPr id="5" name="Imagen 4"/>
          <p:cNvPicPr>
            <a:picLocks noChangeAspect="1"/>
          </p:cNvPicPr>
          <p:nvPr/>
        </p:nvPicPr>
        <p:blipFill rotWithShape="1">
          <a:blip r:embed="rId2"/>
          <a:srcRect l="18790" t="73382" r="52013" b="4571"/>
          <a:stretch/>
        </p:blipFill>
        <p:spPr>
          <a:xfrm>
            <a:off x="6540650" y="4684109"/>
            <a:ext cx="4441628" cy="1886635"/>
          </a:xfrm>
          <a:prstGeom prst="rect">
            <a:avLst/>
          </a:prstGeom>
        </p:spPr>
      </p:pic>
      <p:sp>
        <p:nvSpPr>
          <p:cNvPr id="6" name="CuadroTexto 5"/>
          <p:cNvSpPr txBox="1"/>
          <p:nvPr/>
        </p:nvSpPr>
        <p:spPr>
          <a:xfrm>
            <a:off x="282684" y="538597"/>
            <a:ext cx="8055411" cy="461665"/>
          </a:xfrm>
          <a:prstGeom prst="rect">
            <a:avLst/>
          </a:prstGeom>
          <a:noFill/>
        </p:spPr>
        <p:txBody>
          <a:bodyPr wrap="none" rtlCol="0">
            <a:spAutoFit/>
          </a:bodyPr>
          <a:lstStyle/>
          <a:p>
            <a:pPr algn="ctr"/>
            <a:r>
              <a:rPr lang="es-PE" sz="2400" b="1" dirty="0"/>
              <a:t>APLICANDO EL PRINCIPIO DE SUSTITUCIÓN DE LISKOV:</a:t>
            </a:r>
          </a:p>
        </p:txBody>
      </p:sp>
      <p:sp>
        <p:nvSpPr>
          <p:cNvPr id="7" name="CuadroTexto 6"/>
          <p:cNvSpPr txBox="1"/>
          <p:nvPr/>
        </p:nvSpPr>
        <p:spPr>
          <a:xfrm>
            <a:off x="522170" y="3995234"/>
            <a:ext cx="7219750" cy="461665"/>
          </a:xfrm>
          <a:prstGeom prst="rect">
            <a:avLst/>
          </a:prstGeom>
          <a:noFill/>
        </p:spPr>
        <p:txBody>
          <a:bodyPr wrap="square" rtlCol="0">
            <a:spAutoFit/>
          </a:bodyPr>
          <a:lstStyle/>
          <a:p>
            <a:r>
              <a:rPr lang="es-PE" sz="2400" b="1" dirty="0"/>
              <a:t>CLASE </a:t>
            </a:r>
            <a:r>
              <a:rPr lang="es-PE" sz="2400" b="1"/>
              <a:t>Y SUBCLASE </a:t>
            </a:r>
            <a:r>
              <a:rPr lang="es-PE" sz="2400" b="1" dirty="0"/>
              <a:t>DEFINEN EL NUEVO MÉTODO:</a:t>
            </a:r>
          </a:p>
        </p:txBody>
      </p:sp>
      <p:pic>
        <p:nvPicPr>
          <p:cNvPr id="12" name="Picture 6" descr="Resultado de imagen para correcto png">
            <a:extLst>
              <a:ext uri="{FF2B5EF4-FFF2-40B4-BE49-F238E27FC236}">
                <a16:creationId xmlns:a16="http://schemas.microsoft.com/office/drawing/2014/main" id="{41728F15-2194-47EA-9677-B0010A5468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45471" y="1591227"/>
            <a:ext cx="3675546" cy="367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8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16244" y="2159726"/>
            <a:ext cx="3533539" cy="2862322"/>
          </a:xfrm>
          <a:prstGeom prst="rect">
            <a:avLst/>
          </a:prstGeom>
          <a:noFill/>
          <a:ln>
            <a:solidFill>
              <a:schemeClr val="accent1">
                <a:lumMod val="50000"/>
              </a:schemeClr>
            </a:solidFill>
            <a:prstDash val="lgDash"/>
          </a:ln>
        </p:spPr>
        <p:txBody>
          <a:bodyPr wrap="square" rtlCol="0">
            <a:spAutoFit/>
          </a:bodyPr>
          <a:lstStyle/>
          <a:p>
            <a:pPr algn="ctr" fontAlgn="base"/>
            <a:r>
              <a:rPr lang="es-ES" dirty="0"/>
              <a:t>Según Robert C. Martin incumplir el </a:t>
            </a:r>
            <a:r>
              <a:rPr lang="es-ES" b="1" dirty="0" err="1"/>
              <a:t>Liskov</a:t>
            </a:r>
            <a:r>
              <a:rPr lang="es-ES" b="1" dirty="0"/>
              <a:t> </a:t>
            </a:r>
            <a:r>
              <a:rPr lang="es-ES" b="1" dirty="0" err="1"/>
              <a:t>Substitution</a:t>
            </a:r>
            <a:r>
              <a:rPr lang="es-ES" b="1" dirty="0"/>
              <a:t> </a:t>
            </a:r>
            <a:r>
              <a:rPr lang="es-ES" b="1" dirty="0" err="1"/>
              <a:t>Principle</a:t>
            </a:r>
            <a:r>
              <a:rPr lang="es-ES" b="1" dirty="0"/>
              <a:t> (LSP)</a:t>
            </a:r>
            <a:r>
              <a:rPr lang="es-ES" dirty="0"/>
              <a:t> implica incumplir también el principio de Abierto/Cerrado, puesto que para ser capaz de funcionar con subtipos (clases hijas) necesita saber demasiado de la clase padre y por tanto, modificarla.</a:t>
            </a:r>
          </a:p>
        </p:txBody>
      </p:sp>
      <p:sp>
        <p:nvSpPr>
          <p:cNvPr id="6" name="Rectángulo 5"/>
          <p:cNvSpPr/>
          <p:nvPr/>
        </p:nvSpPr>
        <p:spPr>
          <a:xfrm>
            <a:off x="4798423" y="322217"/>
            <a:ext cx="113212" cy="6244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quina doblada 6"/>
          <p:cNvSpPr/>
          <p:nvPr/>
        </p:nvSpPr>
        <p:spPr>
          <a:xfrm>
            <a:off x="5973875" y="938574"/>
            <a:ext cx="1785257" cy="1645920"/>
          </a:xfrm>
          <a:prstGeom prst="foldedCorner">
            <a:avLst>
              <a:gd name="adj" fmla="val 25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Jerarquía de clases fáciles de entender</a:t>
            </a:r>
            <a:endParaRPr lang="en-US" dirty="0"/>
          </a:p>
        </p:txBody>
      </p:sp>
      <p:sp>
        <p:nvSpPr>
          <p:cNvPr id="8" name="Esquina doblada 7"/>
          <p:cNvSpPr/>
          <p:nvPr/>
        </p:nvSpPr>
        <p:spPr>
          <a:xfrm>
            <a:off x="9326675" y="2965266"/>
            <a:ext cx="1785257" cy="1645920"/>
          </a:xfrm>
          <a:prstGeom prst="foldedCorner">
            <a:avLst>
              <a:gd name="adj" fmla="val 25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Código</a:t>
            </a:r>
            <a:r>
              <a:rPr lang="en-US" dirty="0"/>
              <a:t> que </a:t>
            </a:r>
            <a:r>
              <a:rPr lang="en-US" dirty="0" err="1"/>
              <a:t>es</a:t>
            </a:r>
            <a:r>
              <a:rPr lang="en-US" dirty="0"/>
              <a:t> </a:t>
            </a:r>
            <a:r>
              <a:rPr lang="en-US" dirty="0" err="1"/>
              <a:t>fácil</a:t>
            </a:r>
            <a:r>
              <a:rPr lang="en-US" dirty="0"/>
              <a:t> de </a:t>
            </a:r>
            <a:r>
              <a:rPr lang="en-US" dirty="0" err="1"/>
              <a:t>reutilizar</a:t>
            </a:r>
            <a:endParaRPr lang="en-US" dirty="0"/>
          </a:p>
        </p:txBody>
      </p:sp>
      <p:sp>
        <p:nvSpPr>
          <p:cNvPr id="9" name="Esquina doblada 8"/>
          <p:cNvSpPr/>
          <p:nvPr/>
        </p:nvSpPr>
        <p:spPr>
          <a:xfrm>
            <a:off x="5843247" y="4741816"/>
            <a:ext cx="1785257" cy="1645920"/>
          </a:xfrm>
          <a:prstGeom prst="foldedCorner">
            <a:avLst>
              <a:gd name="adj" fmla="val 25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Facilita las pruebas unitarias.</a:t>
            </a:r>
            <a:endParaRPr lang="en-US" dirty="0"/>
          </a:p>
        </p:txBody>
      </p:sp>
    </p:spTree>
    <p:extLst>
      <p:ext uri="{BB962C8B-B14F-4D97-AF65-F5344CB8AC3E}">
        <p14:creationId xmlns:p14="http://schemas.microsoft.com/office/powerpoint/2010/main" val="2351460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207147" y="695086"/>
            <a:ext cx="7894796" cy="1569660"/>
          </a:xfrm>
          <a:prstGeom prst="rect">
            <a:avLst/>
          </a:prstGeom>
          <a:noFill/>
        </p:spPr>
        <p:txBody>
          <a:bodyPr wrap="square" lIns="91440" tIns="45720" rIns="91440" bIns="45720">
            <a:spAutoFit/>
          </a:bodyPr>
          <a:lstStyle/>
          <a:p>
            <a:pPr algn="ctr"/>
            <a:r>
              <a:rPr lang="es-PE" sz="3200"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 – Principio de Segregación de la Interfaz (“Interface Segregation Principle” – ISP)</a:t>
            </a:r>
            <a:endParaRPr lang="es-ES" sz="3200" u="sng" dirty="0">
              <a:ln w="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CuadroTexto 3"/>
          <p:cNvSpPr txBox="1"/>
          <p:nvPr/>
        </p:nvSpPr>
        <p:spPr>
          <a:xfrm>
            <a:off x="787278" y="3078961"/>
            <a:ext cx="10734534" cy="830997"/>
          </a:xfrm>
          <a:prstGeom prst="rect">
            <a:avLst/>
          </a:prstGeom>
          <a:noFill/>
        </p:spPr>
        <p:txBody>
          <a:bodyPr wrap="square" rtlCol="0">
            <a:spAutoFit/>
          </a:bodyPr>
          <a:lstStyle/>
          <a:p>
            <a:r>
              <a:rPr lang="es-PE" sz="2400" dirty="0">
                <a:effectLst>
                  <a:outerShdw blurRad="38100" dist="38100" dir="2700000" algn="tl">
                    <a:srgbClr val="000000">
                      <a:alpha val="43137"/>
                    </a:srgbClr>
                  </a:outerShdw>
                </a:effectLst>
              </a:rPr>
              <a:t>Este principio fue concebido con la finalidad de mantener un sistema desacoplado de los demás sistemas de los cuales depende.</a:t>
            </a:r>
          </a:p>
        </p:txBody>
      </p:sp>
      <p:sp>
        <p:nvSpPr>
          <p:cNvPr id="5" name="CuadroTexto 4"/>
          <p:cNvSpPr txBox="1"/>
          <p:nvPr/>
        </p:nvSpPr>
        <p:spPr>
          <a:xfrm>
            <a:off x="787278" y="4329533"/>
            <a:ext cx="10734534" cy="1200329"/>
          </a:xfrm>
          <a:prstGeom prst="rect">
            <a:avLst/>
          </a:prstGeom>
          <a:noFill/>
        </p:spPr>
        <p:txBody>
          <a:bodyPr wrap="square" rtlCol="0">
            <a:spAutoFit/>
          </a:bodyPr>
          <a:lstStyle/>
          <a:p>
            <a:r>
              <a:rPr lang="es-PE" sz="2400" dirty="0">
                <a:effectLst>
                  <a:outerShdw blurRad="38100" dist="38100" dir="2700000" algn="tl">
                    <a:srgbClr val="000000">
                      <a:alpha val="43137"/>
                    </a:srgbClr>
                  </a:outerShdw>
                </a:effectLst>
              </a:rPr>
              <a:t>Los clientes de un programa dado sólo deberían conocer de éste aquellos métodos que realmente usan, y no aquellos que no necesitan usar.</a:t>
            </a:r>
          </a:p>
        </p:txBody>
      </p:sp>
    </p:spTree>
    <p:extLst>
      <p:ext uri="{BB962C8B-B14F-4D97-AF65-F5344CB8AC3E}">
        <p14:creationId xmlns:p14="http://schemas.microsoft.com/office/powerpoint/2010/main" val="75925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cstate="print">
            <a:extLst>
              <a:ext uri="{28A0092B-C50C-407E-A947-70E740481C1C}">
                <a14:useLocalDpi xmlns:a14="http://schemas.microsoft.com/office/drawing/2010/main" val="0"/>
              </a:ext>
            </a:extLst>
          </a:blip>
          <a:srcRect l="19814" t="15065" r="58732" b="24915"/>
          <a:stretch/>
        </p:blipFill>
        <p:spPr bwMode="auto">
          <a:xfrm>
            <a:off x="696191" y="1145798"/>
            <a:ext cx="5351318" cy="5348519"/>
          </a:xfrm>
          <a:prstGeom prst="rect">
            <a:avLst/>
          </a:prstGeom>
          <a:ln>
            <a:noFill/>
          </a:ln>
          <a:extLst>
            <a:ext uri="{53640926-AAD7-44D8-BBD7-CCE9431645EC}">
              <a14:shadowObscured xmlns:a14="http://schemas.microsoft.com/office/drawing/2010/main"/>
            </a:ext>
          </a:extLst>
        </p:spPr>
      </p:pic>
      <p:sp>
        <p:nvSpPr>
          <p:cNvPr id="4" name="Rectángulo 3"/>
          <p:cNvSpPr/>
          <p:nvPr/>
        </p:nvSpPr>
        <p:spPr>
          <a:xfrm>
            <a:off x="1122218" y="293744"/>
            <a:ext cx="4925291" cy="523220"/>
          </a:xfrm>
          <a:prstGeom prst="rect">
            <a:avLst/>
          </a:prstGeom>
          <a:noFill/>
        </p:spPr>
        <p:txBody>
          <a:bodyPr wrap="square" lIns="91440" tIns="45720" rIns="91440" bIns="45720">
            <a:spAutoFit/>
          </a:bodyPr>
          <a:lstStyle/>
          <a:p>
            <a:pPr algn="ctr"/>
            <a:r>
              <a:rPr lang="es-PE"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EJEMPLO 1</a:t>
            </a:r>
            <a:endParaRPr lang="es-ES"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Imagen 5"/>
          <p:cNvPicPr/>
          <p:nvPr/>
        </p:nvPicPr>
        <p:blipFill rotWithShape="1">
          <a:blip r:embed="rId3" cstate="print">
            <a:extLst>
              <a:ext uri="{28A0092B-C50C-407E-A947-70E740481C1C}">
                <a14:useLocalDpi xmlns:a14="http://schemas.microsoft.com/office/drawing/2010/main" val="0"/>
              </a:ext>
            </a:extLst>
          </a:blip>
          <a:srcRect l="20075" t="12979" r="53493" b="4985"/>
          <a:stretch/>
        </p:blipFill>
        <p:spPr bwMode="auto">
          <a:xfrm>
            <a:off x="6812570" y="376871"/>
            <a:ext cx="5018809" cy="6117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28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cstate="print">
            <a:extLst>
              <a:ext uri="{28A0092B-C50C-407E-A947-70E740481C1C}">
                <a14:useLocalDpi xmlns:a14="http://schemas.microsoft.com/office/drawing/2010/main" val="0"/>
              </a:ext>
            </a:extLst>
          </a:blip>
          <a:srcRect l="20208" t="12980" r="51496" b="15705"/>
          <a:stretch/>
        </p:blipFill>
        <p:spPr bwMode="auto">
          <a:xfrm>
            <a:off x="3114674" y="816964"/>
            <a:ext cx="5865669" cy="5791654"/>
          </a:xfrm>
          <a:prstGeom prst="rect">
            <a:avLst/>
          </a:prstGeom>
          <a:ln>
            <a:noFill/>
          </a:ln>
          <a:extLst>
            <a:ext uri="{53640926-AAD7-44D8-BBD7-CCE9431645EC}">
              <a14:shadowObscured xmlns:a14="http://schemas.microsoft.com/office/drawing/2010/main"/>
            </a:ext>
          </a:extLst>
        </p:spPr>
      </p:pic>
      <p:sp>
        <p:nvSpPr>
          <p:cNvPr id="5" name="Rectángulo 4"/>
          <p:cNvSpPr/>
          <p:nvPr/>
        </p:nvSpPr>
        <p:spPr>
          <a:xfrm>
            <a:off x="1122218" y="293744"/>
            <a:ext cx="4925291" cy="523220"/>
          </a:xfrm>
          <a:prstGeom prst="rect">
            <a:avLst/>
          </a:prstGeom>
          <a:noFill/>
        </p:spPr>
        <p:txBody>
          <a:bodyPr wrap="square" lIns="91440" tIns="45720" rIns="91440" bIns="45720">
            <a:spAutoFit/>
          </a:bodyPr>
          <a:lstStyle/>
          <a:p>
            <a:pPr algn="ctr"/>
            <a:r>
              <a:rPr lang="es-PE"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EJEMPLO 2</a:t>
            </a:r>
            <a:endParaRPr lang="es-ES"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60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cstate="print">
            <a:extLst>
              <a:ext uri="{28A0092B-C50C-407E-A947-70E740481C1C}">
                <a14:useLocalDpi xmlns:a14="http://schemas.microsoft.com/office/drawing/2010/main" val="0"/>
              </a:ext>
            </a:extLst>
          </a:blip>
          <a:srcRect l="20208" t="12980" r="51496" b="15705"/>
          <a:stretch/>
        </p:blipFill>
        <p:spPr bwMode="auto">
          <a:xfrm>
            <a:off x="652028" y="816964"/>
            <a:ext cx="5865669" cy="5791654"/>
          </a:xfrm>
          <a:prstGeom prst="rect">
            <a:avLst/>
          </a:prstGeom>
          <a:ln>
            <a:noFill/>
          </a:ln>
          <a:extLst>
            <a:ext uri="{53640926-AAD7-44D8-BBD7-CCE9431645EC}">
              <a14:shadowObscured xmlns:a14="http://schemas.microsoft.com/office/drawing/2010/main"/>
            </a:ext>
          </a:extLst>
        </p:spPr>
      </p:pic>
      <p:sp>
        <p:nvSpPr>
          <p:cNvPr id="5" name="Rectángulo 4"/>
          <p:cNvSpPr/>
          <p:nvPr/>
        </p:nvSpPr>
        <p:spPr>
          <a:xfrm>
            <a:off x="1122218" y="293744"/>
            <a:ext cx="4925291" cy="523220"/>
          </a:xfrm>
          <a:prstGeom prst="rect">
            <a:avLst/>
          </a:prstGeom>
          <a:noFill/>
        </p:spPr>
        <p:txBody>
          <a:bodyPr wrap="square" lIns="91440" tIns="45720" rIns="91440" bIns="45720">
            <a:spAutoFit/>
          </a:bodyPr>
          <a:lstStyle/>
          <a:p>
            <a:pPr algn="ctr"/>
            <a:r>
              <a:rPr lang="es-PE"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COMPARACIÓN</a:t>
            </a:r>
            <a:endParaRPr lang="es-ES"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Imagen 5"/>
          <p:cNvPicPr/>
          <p:nvPr/>
        </p:nvPicPr>
        <p:blipFill rotWithShape="1">
          <a:blip r:embed="rId3" cstate="print">
            <a:extLst>
              <a:ext uri="{28A0092B-C50C-407E-A947-70E740481C1C}">
                <a14:useLocalDpi xmlns:a14="http://schemas.microsoft.com/office/drawing/2010/main" val="0"/>
              </a:ext>
            </a:extLst>
          </a:blip>
          <a:srcRect l="20075" t="12979" r="53493" b="4985"/>
          <a:stretch/>
        </p:blipFill>
        <p:spPr bwMode="auto">
          <a:xfrm>
            <a:off x="6822961" y="491172"/>
            <a:ext cx="5018809" cy="6117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36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125799" y="571818"/>
            <a:ext cx="7894796" cy="1477328"/>
          </a:xfrm>
          <a:prstGeom prst="rect">
            <a:avLst/>
          </a:prstGeom>
          <a:noFill/>
        </p:spPr>
        <p:txBody>
          <a:bodyPr wrap="square" lIns="91440" tIns="45720" rIns="91440" bIns="45720">
            <a:spAutoFit/>
          </a:bodyPr>
          <a:lstStyle/>
          <a:p>
            <a:pPr algn="ctr"/>
            <a:r>
              <a:rPr lang="es-PE"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 - Principio de Inversión de Dependencias</a:t>
            </a:r>
          </a:p>
          <a:p>
            <a:pPr algn="ctr"/>
            <a:r>
              <a:rPr lang="es-PE"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s-PE" sz="3000" b="1" u="sng"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Dependency</a:t>
            </a:r>
            <a:r>
              <a:rPr lang="es-PE"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s-PE" sz="3000" b="1" u="sng"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Inversion</a:t>
            </a:r>
            <a:r>
              <a:rPr lang="es-PE"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s-PE" sz="3000" b="1" u="sng"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Principle</a:t>
            </a:r>
            <a:r>
              <a:rPr lang="es-PE"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DIP)</a:t>
            </a:r>
            <a:endParaRPr lang="es-ES" sz="3000" b="1" u="sng"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CuadroTexto 5"/>
          <p:cNvSpPr txBox="1"/>
          <p:nvPr/>
        </p:nvSpPr>
        <p:spPr>
          <a:xfrm>
            <a:off x="694523" y="2970208"/>
            <a:ext cx="10757348" cy="3323987"/>
          </a:xfrm>
          <a:prstGeom prst="rect">
            <a:avLst/>
          </a:prstGeom>
          <a:noFill/>
        </p:spPr>
        <p:txBody>
          <a:bodyPr wrap="square" rtlCol="0">
            <a:spAutoFit/>
          </a:bodyPr>
          <a:lstStyle/>
          <a:p>
            <a:r>
              <a:rPr lang="es-PE" sz="2400" dirty="0">
                <a:effectLst>
                  <a:outerShdw blurRad="38100" dist="38100" dir="2700000" algn="tl">
                    <a:srgbClr val="000000">
                      <a:alpha val="43137"/>
                    </a:srgbClr>
                  </a:outerShdw>
                </a:effectLst>
              </a:rPr>
              <a:t>La definición de este principio según Robert C. Martin consta de dos partes:</a:t>
            </a:r>
          </a:p>
          <a:p>
            <a:endParaRPr lang="es-PE" sz="2400" dirty="0">
              <a:effectLst>
                <a:outerShdw blurRad="38100" dist="38100" dir="2700000" algn="tl">
                  <a:srgbClr val="000000">
                    <a:alpha val="43137"/>
                  </a:srgbClr>
                </a:outerShdw>
              </a:effectLst>
            </a:endParaRPr>
          </a:p>
          <a:p>
            <a:pPr marL="285750" lvl="0" indent="-285750">
              <a:buFont typeface="Arial" panose="020B0604020202020204" pitchFamily="34" charset="0"/>
              <a:buChar char="•"/>
            </a:pPr>
            <a:r>
              <a:rPr lang="es-PE" sz="2400" dirty="0">
                <a:effectLst>
                  <a:outerShdw blurRad="38100" dist="38100" dir="2700000" algn="tl">
                    <a:srgbClr val="000000">
                      <a:alpha val="43137"/>
                    </a:srgbClr>
                  </a:outerShdw>
                </a:effectLst>
              </a:rPr>
              <a:t>Los módulos de alto nivel no deben depender de módulos de bajo nivel. Ambos deberían depender de abstracciones.</a:t>
            </a:r>
          </a:p>
          <a:p>
            <a:pPr marL="285750" lvl="0" indent="-285750">
              <a:buFont typeface="Arial" panose="020B0604020202020204" pitchFamily="34" charset="0"/>
              <a:buChar char="•"/>
            </a:pPr>
            <a:endParaRPr lang="es-PE" sz="2400" dirty="0">
              <a:effectLst>
                <a:outerShdw blurRad="38100" dist="38100" dir="2700000" algn="tl">
                  <a:srgbClr val="000000">
                    <a:alpha val="43137"/>
                  </a:srgbClr>
                </a:outerShdw>
              </a:effectLst>
            </a:endParaRPr>
          </a:p>
          <a:p>
            <a:pPr marL="285750" lvl="0" indent="-285750">
              <a:buFont typeface="Arial" panose="020B0604020202020204" pitchFamily="34" charset="0"/>
              <a:buChar char="•"/>
            </a:pPr>
            <a:r>
              <a:rPr lang="es-PE" sz="2400" dirty="0">
                <a:effectLst>
                  <a:outerShdw blurRad="38100" dist="38100" dir="2700000" algn="tl">
                    <a:srgbClr val="000000">
                      <a:alpha val="43137"/>
                    </a:srgbClr>
                  </a:outerShdw>
                </a:effectLst>
              </a:rPr>
              <a:t>Las abstracciones no deben depender de los detalles. Los detalles deben depender de las abstracciones.</a:t>
            </a:r>
          </a:p>
          <a:p>
            <a:endParaRPr lang="es-PE" dirty="0"/>
          </a:p>
        </p:txBody>
      </p:sp>
    </p:spTree>
    <p:extLst>
      <p:ext uri="{BB962C8B-B14F-4D97-AF65-F5344CB8AC3E}">
        <p14:creationId xmlns:p14="http://schemas.microsoft.com/office/powerpoint/2010/main" val="294150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5047" t="19820" r="55890" b="10114"/>
          <a:stretch/>
        </p:blipFill>
        <p:spPr>
          <a:xfrm>
            <a:off x="223320" y="955664"/>
            <a:ext cx="5159171" cy="5760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p:cNvPicPr>
            <a:picLocks noChangeAspect="1"/>
          </p:cNvPicPr>
          <p:nvPr/>
        </p:nvPicPr>
        <p:blipFill rotWithShape="1">
          <a:blip r:embed="rId3"/>
          <a:srcRect l="15809" t="12539" r="58096" b="6530"/>
          <a:stretch/>
        </p:blipFill>
        <p:spPr>
          <a:xfrm>
            <a:off x="6655292" y="955663"/>
            <a:ext cx="5159171" cy="5760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340259" y="169053"/>
            <a:ext cx="4925291" cy="523220"/>
          </a:xfrm>
          <a:prstGeom prst="rect">
            <a:avLst/>
          </a:prstGeom>
          <a:noFill/>
        </p:spPr>
        <p:txBody>
          <a:bodyPr wrap="square" lIns="91440" tIns="45720" rIns="91440" bIns="45720">
            <a:spAutoFit/>
          </a:bodyPr>
          <a:lstStyle/>
          <a:p>
            <a:pPr algn="ctr"/>
            <a:r>
              <a:rPr lang="es-PE"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EJEMPLO 1</a:t>
            </a:r>
            <a:endParaRPr lang="es-ES"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Rectángulo 4"/>
          <p:cNvSpPr/>
          <p:nvPr/>
        </p:nvSpPr>
        <p:spPr>
          <a:xfrm>
            <a:off x="6655292" y="169053"/>
            <a:ext cx="4925291" cy="523220"/>
          </a:xfrm>
          <a:prstGeom prst="rect">
            <a:avLst/>
          </a:prstGeom>
          <a:noFill/>
        </p:spPr>
        <p:txBody>
          <a:bodyPr wrap="square" lIns="91440" tIns="45720" rIns="91440" bIns="45720">
            <a:spAutoFit/>
          </a:bodyPr>
          <a:lstStyle/>
          <a:p>
            <a:pPr algn="ctr"/>
            <a:r>
              <a:rPr lang="es-PE"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EJEMPLO 2</a:t>
            </a:r>
            <a:endParaRPr lang="es-ES" sz="2800" b="1" dirty="0">
              <a:ln w="0"/>
              <a:solidFill>
                <a:srgbClr val="FFFF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290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4717488-78C0-43C9-A7EE-ACB6589180EE}"/>
              </a:ext>
            </a:extLst>
          </p:cNvPr>
          <p:cNvSpPr txBox="1"/>
          <p:nvPr/>
        </p:nvSpPr>
        <p:spPr>
          <a:xfrm>
            <a:off x="265043" y="891139"/>
            <a:ext cx="6520069" cy="4524315"/>
          </a:xfrm>
          <a:prstGeom prst="rect">
            <a:avLst/>
          </a:prstGeom>
          <a:noFill/>
        </p:spPr>
        <p:txBody>
          <a:bodyPr wrap="square" rtlCol="0">
            <a:spAutoFit/>
          </a:bodyPr>
          <a:lstStyle/>
          <a:p>
            <a:pPr algn="just"/>
            <a:r>
              <a:rPr lang="es-PE" dirty="0"/>
              <a:t>Al utilizar los principios SOLID en el diseño de la programación orientada a objetos hace que el software sea más comprensible, más fácil de mantener y más fácil de extender. En cambio, si desistimos en utilizar los principios SOLID pueden crear problemas que se conocen comúnmente como "podredumbre de código" (code rot)</a:t>
            </a:r>
          </a:p>
          <a:p>
            <a:pPr algn="just"/>
            <a:r>
              <a:rPr lang="es-PE" dirty="0"/>
              <a:t>La “podredumbre de código” sucede cuando una aplicación se convierte en una gran cantidad de código que los desarrolladores encuentran cada vez más difícil de mantener. La podredumbre de código presenta ciertas características.</a:t>
            </a:r>
          </a:p>
          <a:p>
            <a:pPr algn="just"/>
            <a:r>
              <a:rPr lang="es-PE" dirty="0"/>
              <a:t>•	</a:t>
            </a:r>
            <a:r>
              <a:rPr lang="es-PE" b="1" dirty="0"/>
              <a:t>Rigidez</a:t>
            </a:r>
          </a:p>
          <a:p>
            <a:pPr algn="just"/>
            <a:r>
              <a:rPr lang="es-PE" dirty="0"/>
              <a:t>•	</a:t>
            </a:r>
            <a:r>
              <a:rPr lang="es-PE" b="1" dirty="0"/>
              <a:t>Fragilidad</a:t>
            </a:r>
          </a:p>
          <a:p>
            <a:pPr algn="just"/>
            <a:r>
              <a:rPr lang="es-PE" dirty="0"/>
              <a:t>•	</a:t>
            </a:r>
            <a:r>
              <a:rPr lang="es-PE" b="1" dirty="0"/>
              <a:t>Inmovilidad</a:t>
            </a:r>
          </a:p>
          <a:p>
            <a:pPr algn="just"/>
            <a:r>
              <a:rPr lang="es-PE" dirty="0"/>
              <a:t>•	</a:t>
            </a:r>
            <a:r>
              <a:rPr lang="es-PE" b="1" dirty="0"/>
              <a:t>Viscosidad</a:t>
            </a:r>
            <a:endParaRPr lang="es-PE" dirty="0"/>
          </a:p>
        </p:txBody>
      </p:sp>
      <p:pic>
        <p:nvPicPr>
          <p:cNvPr id="1026" name="Picture 2" descr="Resultado de imagen para software solid">
            <a:extLst>
              <a:ext uri="{FF2B5EF4-FFF2-40B4-BE49-F238E27FC236}">
                <a16:creationId xmlns:a16="http://schemas.microsoft.com/office/drawing/2014/main" id="{81CF78B1-AEAD-472C-9F13-0AA614521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983" y="471102"/>
            <a:ext cx="3684104" cy="2529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code rot">
            <a:extLst>
              <a:ext uri="{FF2B5EF4-FFF2-40B4-BE49-F238E27FC236}">
                <a16:creationId xmlns:a16="http://schemas.microsoft.com/office/drawing/2014/main" id="{72AC41E7-C8FA-4B38-865F-BE8B7B909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887" y="3429000"/>
            <a:ext cx="4996070" cy="279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42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alxgcrz/apuntes-principios-solid/master/src/solid/dip/dip_solution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418" y="1041095"/>
            <a:ext cx="6623904" cy="5027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p:cNvPicPr>
            <a:picLocks noChangeAspect="1"/>
          </p:cNvPicPr>
          <p:nvPr/>
        </p:nvPicPr>
        <p:blipFill rotWithShape="1">
          <a:blip r:embed="rId3"/>
          <a:srcRect l="15809" t="12539" r="58096" b="6530"/>
          <a:stretch/>
        </p:blipFill>
        <p:spPr>
          <a:xfrm>
            <a:off x="7418134" y="1103834"/>
            <a:ext cx="4150277" cy="5027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186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gracias java">
            <a:extLst>
              <a:ext uri="{FF2B5EF4-FFF2-40B4-BE49-F238E27FC236}">
                <a16:creationId xmlns:a16="http://schemas.microsoft.com/office/drawing/2014/main" id="{0CCF5796-2042-4A21-99F2-3459EADB9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211" y="703918"/>
            <a:ext cx="9685805" cy="545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09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a:extLst>
              <a:ext uri="{FF2B5EF4-FFF2-40B4-BE49-F238E27FC236}">
                <a16:creationId xmlns:a16="http://schemas.microsoft.com/office/drawing/2014/main" id="{A0ADCB99-89BB-4281-A054-23F13C2DF1CB}"/>
              </a:ext>
            </a:extLst>
          </p:cNvPr>
          <p:cNvSpPr>
            <a:spLocks noGrp="1"/>
          </p:cNvSpPr>
          <p:nvPr>
            <p:ph type="title"/>
          </p:nvPr>
        </p:nvSpPr>
        <p:spPr>
          <a:xfrm>
            <a:off x="646111" y="452718"/>
            <a:ext cx="9404723" cy="885752"/>
          </a:xfrm>
        </p:spPr>
        <p:txBody>
          <a:bodyPr/>
          <a:lstStyle/>
          <a:p>
            <a:r>
              <a:rPr lang="es-MX" b="1" u="sng" dirty="0"/>
              <a:t>SINGLE RESPONSIBILITY PRINCIPLE</a:t>
            </a:r>
            <a:endParaRPr lang="es-PE" b="1" dirty="0"/>
          </a:p>
        </p:txBody>
      </p:sp>
      <p:sp>
        <p:nvSpPr>
          <p:cNvPr id="4" name="CuadroTexto 3">
            <a:extLst>
              <a:ext uri="{FF2B5EF4-FFF2-40B4-BE49-F238E27FC236}">
                <a16:creationId xmlns:a16="http://schemas.microsoft.com/office/drawing/2014/main" id="{A6187EBC-1004-44E2-8CB4-5A4967198E08}"/>
              </a:ext>
            </a:extLst>
          </p:cNvPr>
          <p:cNvSpPr txBox="1"/>
          <p:nvPr/>
        </p:nvSpPr>
        <p:spPr>
          <a:xfrm>
            <a:off x="646111" y="1896646"/>
            <a:ext cx="7156173" cy="1754326"/>
          </a:xfrm>
          <a:prstGeom prst="rect">
            <a:avLst/>
          </a:prstGeom>
          <a:noFill/>
        </p:spPr>
        <p:txBody>
          <a:bodyPr wrap="square" rtlCol="0">
            <a:spAutoFit/>
          </a:bodyPr>
          <a:lstStyle/>
          <a:p>
            <a:r>
              <a:rPr lang="es-PE" dirty="0"/>
              <a:t>Es posible que haya escuchado la cita: "Haz una cosa y hazlo bien". Esto se refiere al principio de responsabilidad única. En programación, el Principio de responsabilidad única establece que cada módulo o clase debe tener responsabilidad sobre una sola parte de la funcionalidad proporcionada por el software.</a:t>
            </a:r>
          </a:p>
          <a:p>
            <a:endParaRPr lang="es-PE" dirty="0"/>
          </a:p>
        </p:txBody>
      </p:sp>
      <p:sp>
        <p:nvSpPr>
          <p:cNvPr id="5" name="CuadroTexto 4">
            <a:extLst>
              <a:ext uri="{FF2B5EF4-FFF2-40B4-BE49-F238E27FC236}">
                <a16:creationId xmlns:a16="http://schemas.microsoft.com/office/drawing/2014/main" id="{6361C349-2C24-4086-B01B-6B966F68EEBB}"/>
              </a:ext>
            </a:extLst>
          </p:cNvPr>
          <p:cNvSpPr txBox="1"/>
          <p:nvPr/>
        </p:nvSpPr>
        <p:spPr>
          <a:xfrm>
            <a:off x="646111" y="4083111"/>
            <a:ext cx="6771860" cy="2031325"/>
          </a:xfrm>
          <a:prstGeom prst="rect">
            <a:avLst/>
          </a:prstGeom>
          <a:noFill/>
        </p:spPr>
        <p:txBody>
          <a:bodyPr wrap="square" rtlCol="0">
            <a:spAutoFit/>
          </a:bodyPr>
          <a:lstStyle/>
          <a:p>
            <a:r>
              <a:rPr lang="es-PE" dirty="0"/>
              <a:t>En el artículo “Design Principles and Design Patterns”, Robert C. Martin define una responsabilidad como una 'razón para cambiar', y concluye que una clase o módulo debe tener una, y solo una, razón para cambiar, lo que significa que cada clase debe tener una responsabilidad única, un trabajo único o un propósito único.</a:t>
            </a:r>
          </a:p>
          <a:p>
            <a:endParaRPr lang="es-PE" dirty="0"/>
          </a:p>
        </p:txBody>
      </p:sp>
      <p:pic>
        <p:nvPicPr>
          <p:cNvPr id="6" name="Picture 2" descr="Resultado de imagen para single responsibility principle images">
            <a:extLst>
              <a:ext uri="{FF2B5EF4-FFF2-40B4-BE49-F238E27FC236}">
                <a16:creationId xmlns:a16="http://schemas.microsoft.com/office/drawing/2014/main" id="{72F41049-586F-4E1A-A474-077FF7BF2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2284" y="1730992"/>
            <a:ext cx="3949148" cy="22203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n para single responsibility principle images">
            <a:extLst>
              <a:ext uri="{FF2B5EF4-FFF2-40B4-BE49-F238E27FC236}">
                <a16:creationId xmlns:a16="http://schemas.microsoft.com/office/drawing/2014/main" id="{81A86835-E10A-461D-8458-5A31186D4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341" y="4209148"/>
            <a:ext cx="4595033" cy="203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006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81D767A-7D9D-4505-BA58-A4B32AC164D6}"/>
              </a:ext>
            </a:extLst>
          </p:cNvPr>
          <p:cNvSpPr/>
          <p:nvPr/>
        </p:nvSpPr>
        <p:spPr>
          <a:xfrm>
            <a:off x="437321" y="742125"/>
            <a:ext cx="9727098" cy="1754326"/>
          </a:xfrm>
          <a:prstGeom prst="rect">
            <a:avLst/>
          </a:prstGeom>
        </p:spPr>
        <p:txBody>
          <a:bodyPr wrap="square">
            <a:spAutoFit/>
          </a:bodyPr>
          <a:lstStyle/>
          <a:p>
            <a:r>
              <a:rPr lang="es-PE" dirty="0">
                <a:ea typeface="Calibri" panose="020F0502020204030204" pitchFamily="34" charset="0"/>
                <a:cs typeface="Times New Roman" panose="02020603050405020304" pitchFamily="18" charset="0"/>
              </a:rPr>
              <a:t>Imagine diseñar clases con más de una responsabilidad o implementar más de una funcionalidad. No hay nadie que te detenga para hacer esto. Pero imagine la cantidad de dependencia que su clase puede crear dentro de sí misma en el transcurso del tiempo de desarrollo. Entonces, cuando se le pide que cambie una determinada funcionalidad, no está realmente seguro de cómo afectaría a las otras funcionalidades implementadas en la clase. </a:t>
            </a:r>
            <a:endParaRPr lang="es-PE" dirty="0"/>
          </a:p>
        </p:txBody>
      </p:sp>
      <p:pic>
        <p:nvPicPr>
          <p:cNvPr id="4" name="Imagen 3">
            <a:extLst>
              <a:ext uri="{FF2B5EF4-FFF2-40B4-BE49-F238E27FC236}">
                <a16:creationId xmlns:a16="http://schemas.microsoft.com/office/drawing/2014/main" id="{9EDAFC45-A037-423B-A3F3-CDD627B65C00}"/>
              </a:ext>
            </a:extLst>
          </p:cNvPr>
          <p:cNvPicPr/>
          <p:nvPr/>
        </p:nvPicPr>
        <p:blipFill rotWithShape="1">
          <a:blip r:embed="rId2">
            <a:extLst>
              <a:ext uri="{28A0092B-C50C-407E-A947-70E740481C1C}">
                <a14:useLocalDpi xmlns:a14="http://schemas.microsoft.com/office/drawing/2010/main" val="0"/>
              </a:ext>
            </a:extLst>
          </a:blip>
          <a:srcRect l="34127" t="26500" r="26138" b="37310"/>
          <a:stretch/>
        </p:blipFill>
        <p:spPr bwMode="auto">
          <a:xfrm>
            <a:off x="537125" y="2647119"/>
            <a:ext cx="6831084" cy="3819942"/>
          </a:xfrm>
          <a:prstGeom prst="rect">
            <a:avLst/>
          </a:prstGeom>
          <a:ln>
            <a:noFill/>
          </a:ln>
          <a:extLst>
            <a:ext uri="{53640926-AAD7-44D8-BBD7-CCE9431645EC}">
              <a14:shadowObscured xmlns:a14="http://schemas.microsoft.com/office/drawing/2010/main"/>
            </a:ext>
          </a:extLst>
        </p:spPr>
      </p:pic>
      <p:pic>
        <p:nvPicPr>
          <p:cNvPr id="5" name="Picture 4" descr="Resultado de imagen para incorrecto png">
            <a:extLst>
              <a:ext uri="{FF2B5EF4-FFF2-40B4-BE49-F238E27FC236}">
                <a16:creationId xmlns:a16="http://schemas.microsoft.com/office/drawing/2014/main" id="{7F11DC09-E1C7-44D6-AE5F-E517C089AB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805530" y="2504752"/>
            <a:ext cx="3530876" cy="361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12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F0DEE0D-3326-407D-B06F-6AC585AB4C73}"/>
              </a:ext>
            </a:extLst>
          </p:cNvPr>
          <p:cNvSpPr/>
          <p:nvPr/>
        </p:nvSpPr>
        <p:spPr>
          <a:xfrm>
            <a:off x="742121" y="494713"/>
            <a:ext cx="9528313" cy="1754326"/>
          </a:xfrm>
          <a:prstGeom prst="rect">
            <a:avLst/>
          </a:prstGeom>
        </p:spPr>
        <p:txBody>
          <a:bodyPr wrap="square">
            <a:spAutoFit/>
          </a:bodyPr>
          <a:lstStyle/>
          <a:p>
            <a:pPr lvl="0">
              <a:spcAft>
                <a:spcPts val="800"/>
              </a:spcAft>
            </a:pPr>
            <a:r>
              <a:rPr lang="es-PE" dirty="0">
                <a:latin typeface="+mj-lt"/>
                <a:ea typeface="Times New Roman" panose="02020603050405020304" pitchFamily="18" charset="0"/>
              </a:rPr>
              <a:t>Como la clase “Empleado” contiene dos métodos, estaríamos violando el principio. Además, los dos métodos que hemos declarado ninguno puede ser realizado por la clase “Empleado” porque quien se encarga de verificar si el contrato de un empleado ya va a vencer es Recursos Humanos y quien se encargar de calcular el impuesto sobre la renta de un empleado es el departamento de Finanzas. Por lo cual crearemos dichas clases que contendrán dichos métodos.</a:t>
            </a:r>
          </a:p>
        </p:txBody>
      </p:sp>
      <p:pic>
        <p:nvPicPr>
          <p:cNvPr id="4" name="Imagen 3">
            <a:extLst>
              <a:ext uri="{FF2B5EF4-FFF2-40B4-BE49-F238E27FC236}">
                <a16:creationId xmlns:a16="http://schemas.microsoft.com/office/drawing/2014/main" id="{F9F88308-C257-4A37-BD48-829A61A260AB}"/>
              </a:ext>
            </a:extLst>
          </p:cNvPr>
          <p:cNvPicPr/>
          <p:nvPr/>
        </p:nvPicPr>
        <p:blipFill rotWithShape="1">
          <a:blip r:embed="rId2">
            <a:extLst>
              <a:ext uri="{28A0092B-C50C-407E-A947-70E740481C1C}">
                <a14:useLocalDpi xmlns:a14="http://schemas.microsoft.com/office/drawing/2010/main" val="0"/>
              </a:ext>
            </a:extLst>
          </a:blip>
          <a:srcRect l="34287" t="40463" r="25978" b="45004"/>
          <a:stretch/>
        </p:blipFill>
        <p:spPr bwMode="auto">
          <a:xfrm>
            <a:off x="1131403" y="2544982"/>
            <a:ext cx="6621119" cy="1754326"/>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D8A9EDD2-038B-4B6D-969B-79A94E1D49B9}"/>
              </a:ext>
            </a:extLst>
          </p:cNvPr>
          <p:cNvPicPr/>
          <p:nvPr/>
        </p:nvPicPr>
        <p:blipFill rotWithShape="1">
          <a:blip r:embed="rId3">
            <a:extLst>
              <a:ext uri="{28A0092B-C50C-407E-A947-70E740481C1C}">
                <a14:useLocalDpi xmlns:a14="http://schemas.microsoft.com/office/drawing/2010/main" val="0"/>
              </a:ext>
            </a:extLst>
          </a:blip>
          <a:srcRect l="33967" t="38469" r="21972" b="46143"/>
          <a:stretch/>
        </p:blipFill>
        <p:spPr bwMode="auto">
          <a:xfrm>
            <a:off x="1131402" y="4479613"/>
            <a:ext cx="6621120" cy="1883673"/>
          </a:xfrm>
          <a:prstGeom prst="rect">
            <a:avLst/>
          </a:prstGeom>
          <a:ln>
            <a:noFill/>
          </a:ln>
          <a:extLst>
            <a:ext uri="{53640926-AAD7-44D8-BBD7-CCE9431645EC}">
              <a14:shadowObscured xmlns:a14="http://schemas.microsoft.com/office/drawing/2010/main"/>
            </a:ext>
          </a:extLst>
        </p:spPr>
      </p:pic>
      <p:pic>
        <p:nvPicPr>
          <p:cNvPr id="6" name="Picture 6" descr="Resultado de imagen para correcto png">
            <a:extLst>
              <a:ext uri="{FF2B5EF4-FFF2-40B4-BE49-F238E27FC236}">
                <a16:creationId xmlns:a16="http://schemas.microsoft.com/office/drawing/2014/main" id="{8B481B1D-9654-43CD-BC3C-8B530DC3ACA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56458" y="2182464"/>
            <a:ext cx="4594298" cy="45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6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57A3A14-A439-4DD6-98A5-D8245CA420BD}"/>
              </a:ext>
            </a:extLst>
          </p:cNvPr>
          <p:cNvPicPr>
            <a:picLocks noChangeAspect="1"/>
          </p:cNvPicPr>
          <p:nvPr/>
        </p:nvPicPr>
        <p:blipFill rotWithShape="1">
          <a:blip r:embed="rId2"/>
          <a:srcRect l="7500" t="37699" r="50000" b="14741"/>
          <a:stretch/>
        </p:blipFill>
        <p:spPr>
          <a:xfrm>
            <a:off x="344555" y="2436768"/>
            <a:ext cx="6507061" cy="4093957"/>
          </a:xfrm>
          <a:prstGeom prst="rect">
            <a:avLst/>
          </a:prstGeom>
        </p:spPr>
      </p:pic>
      <p:sp>
        <p:nvSpPr>
          <p:cNvPr id="5" name="Rectángulo 4">
            <a:extLst>
              <a:ext uri="{FF2B5EF4-FFF2-40B4-BE49-F238E27FC236}">
                <a16:creationId xmlns:a16="http://schemas.microsoft.com/office/drawing/2014/main" id="{12651EED-9A4A-4643-A00D-67F9EDB9B511}"/>
              </a:ext>
            </a:extLst>
          </p:cNvPr>
          <p:cNvSpPr/>
          <p:nvPr/>
        </p:nvSpPr>
        <p:spPr>
          <a:xfrm>
            <a:off x="344555" y="327275"/>
            <a:ext cx="10164419" cy="2031325"/>
          </a:xfrm>
          <a:prstGeom prst="rect">
            <a:avLst/>
          </a:prstGeom>
        </p:spPr>
        <p:txBody>
          <a:bodyPr wrap="square">
            <a:spAutoFit/>
          </a:bodyPr>
          <a:lstStyle/>
          <a:p>
            <a:r>
              <a:rPr lang="es-MX" dirty="0">
                <a:latin typeface="+mj-lt"/>
              </a:rPr>
              <a:t>Si </a:t>
            </a:r>
            <a:r>
              <a:rPr lang="es-MX" dirty="0" err="1">
                <a:latin typeface="+mj-lt"/>
              </a:rPr>
              <a:t>Si</a:t>
            </a:r>
            <a:r>
              <a:rPr lang="es-MX" dirty="0">
                <a:latin typeface="+mj-lt"/>
              </a:rPr>
              <a:t> nos fijamos detenidamente en la implementación del método CalcularTotal, podremos ver que, además de calcular el importe base de la factura, se está aplicando sobre el importe a facturar un descuento o deducción y un 16% de IVA. El problema está en que si en el futuro tuviéramos que modificar la tasa de IVA, o bien tuviéramos que aplicar una deducción en base a una tarifa por cliente, tendríamos que modificar la clase Factura por cada una de dichas razones; por lo tanto, con el diseño actual las responsabilidades quedan acopladas entre sí, y la clase violaría el principio SRP.</a:t>
            </a:r>
            <a:endParaRPr lang="es-PE" dirty="0">
              <a:latin typeface="+mj-lt"/>
            </a:endParaRPr>
          </a:p>
        </p:txBody>
      </p:sp>
      <p:pic>
        <p:nvPicPr>
          <p:cNvPr id="6" name="Picture 4" descr="Resultado de imagen para incorrecto png">
            <a:extLst>
              <a:ext uri="{FF2B5EF4-FFF2-40B4-BE49-F238E27FC236}">
                <a16:creationId xmlns:a16="http://schemas.microsoft.com/office/drawing/2014/main" id="{59855690-184C-4BE4-98F3-BA1948F039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12765" y="2436768"/>
            <a:ext cx="3530876" cy="361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19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93DC908-A477-4D1E-A386-418BD09042AB}"/>
              </a:ext>
            </a:extLst>
          </p:cNvPr>
          <p:cNvSpPr/>
          <p:nvPr/>
        </p:nvSpPr>
        <p:spPr>
          <a:xfrm>
            <a:off x="397565" y="361053"/>
            <a:ext cx="11251096" cy="2862322"/>
          </a:xfrm>
          <a:prstGeom prst="rect">
            <a:avLst/>
          </a:prstGeom>
        </p:spPr>
        <p:txBody>
          <a:bodyPr wrap="square">
            <a:spAutoFit/>
          </a:bodyPr>
          <a:lstStyle/>
          <a:p>
            <a:pPr algn="just"/>
            <a:r>
              <a:rPr lang="es-MX" dirty="0">
                <a:latin typeface="+mj-lt"/>
              </a:rPr>
              <a:t>El primer paso para solucionar este problema es separar las responsabilidades; para separarlas, primero hay que identificarlas. Enumeremos de nuevo los pasos que realiza el método CalcularTotal:</a:t>
            </a:r>
          </a:p>
          <a:p>
            <a:pPr marL="742950" lvl="1" indent="-285750" algn="just">
              <a:buFont typeface="Arial" panose="020B0604020202020204" pitchFamily="34" charset="0"/>
              <a:buChar char="•"/>
            </a:pPr>
            <a:r>
              <a:rPr lang="es-MX" dirty="0">
                <a:latin typeface="+mj-lt"/>
              </a:rPr>
              <a:t>Aplica una deducción. En base a la base imponible se calcula un descuento porcentual.</a:t>
            </a:r>
          </a:p>
          <a:p>
            <a:pPr marL="742950" lvl="1" indent="-285750" algn="just">
              <a:buFont typeface="Arial" panose="020B0604020202020204" pitchFamily="34" charset="0"/>
              <a:buChar char="•"/>
            </a:pPr>
            <a:r>
              <a:rPr lang="es-MX" dirty="0">
                <a:latin typeface="+mj-lt"/>
              </a:rPr>
              <a:t>Aplica la tasa de IVA del 16% en base a la base imponible.</a:t>
            </a:r>
          </a:p>
          <a:p>
            <a:pPr marL="742950" lvl="1" indent="-285750" algn="just">
              <a:buFont typeface="Arial" panose="020B0604020202020204" pitchFamily="34" charset="0"/>
              <a:buChar char="•"/>
            </a:pPr>
            <a:r>
              <a:rPr lang="es-MX" dirty="0">
                <a:latin typeface="+mj-lt"/>
              </a:rPr>
              <a:t>Calcula el total de la factura, teniendo en cuenta el descuento y el impuesto.</a:t>
            </a:r>
          </a:p>
          <a:p>
            <a:pPr algn="just"/>
            <a:r>
              <a:rPr lang="es-MX" dirty="0">
                <a:latin typeface="+mj-lt"/>
              </a:rPr>
              <a:t>En este método se identifican tres responsabilidades. Recuerde que una responsabilidad no es una acción, sino un motivo de cambio, y por lo tanto se deberían extraer las responsabilidades de deducción e impuestos en dos clases específicas para ambas operaciones; estableciendo por un lado la clase IVA y por otro la clase Deducción</a:t>
            </a:r>
            <a:endParaRPr lang="es-MX" b="0" i="0" dirty="0">
              <a:effectLst/>
              <a:latin typeface="+mj-lt"/>
            </a:endParaRPr>
          </a:p>
        </p:txBody>
      </p:sp>
      <p:pic>
        <p:nvPicPr>
          <p:cNvPr id="4" name="Imagen 3">
            <a:extLst>
              <a:ext uri="{FF2B5EF4-FFF2-40B4-BE49-F238E27FC236}">
                <a16:creationId xmlns:a16="http://schemas.microsoft.com/office/drawing/2014/main" id="{FB207A10-8A5E-4005-B47B-22DF10F4C3C3}"/>
              </a:ext>
            </a:extLst>
          </p:cNvPr>
          <p:cNvPicPr>
            <a:picLocks noChangeAspect="1"/>
          </p:cNvPicPr>
          <p:nvPr/>
        </p:nvPicPr>
        <p:blipFill rotWithShape="1">
          <a:blip r:embed="rId2"/>
          <a:srcRect l="7392" t="15442" r="60217" b="50524"/>
          <a:stretch/>
        </p:blipFill>
        <p:spPr>
          <a:xfrm>
            <a:off x="397565" y="3310652"/>
            <a:ext cx="5698435" cy="3366355"/>
          </a:xfrm>
          <a:prstGeom prst="rect">
            <a:avLst/>
          </a:prstGeom>
        </p:spPr>
      </p:pic>
      <p:pic>
        <p:nvPicPr>
          <p:cNvPr id="5" name="Picture 6" descr="Resultado de imagen para correcto png">
            <a:extLst>
              <a:ext uri="{FF2B5EF4-FFF2-40B4-BE49-F238E27FC236}">
                <a16:creationId xmlns:a16="http://schemas.microsoft.com/office/drawing/2014/main" id="{0717D8FE-EAFD-48AD-9809-E8A4DFE5D3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96284" y="2696680"/>
            <a:ext cx="4594298" cy="45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5339A7-56F7-4124-930B-F53BB345F286}"/>
              </a:ext>
            </a:extLst>
          </p:cNvPr>
          <p:cNvPicPr>
            <a:picLocks noChangeAspect="1"/>
          </p:cNvPicPr>
          <p:nvPr/>
        </p:nvPicPr>
        <p:blipFill rotWithShape="1">
          <a:blip r:embed="rId2"/>
          <a:srcRect l="6930" t="50951" r="60679" b="15015"/>
          <a:stretch/>
        </p:blipFill>
        <p:spPr>
          <a:xfrm>
            <a:off x="656273" y="1347214"/>
            <a:ext cx="7047932" cy="4163572"/>
          </a:xfrm>
          <a:prstGeom prst="rect">
            <a:avLst/>
          </a:prstGeom>
        </p:spPr>
      </p:pic>
      <p:pic>
        <p:nvPicPr>
          <p:cNvPr id="5" name="Picture 6" descr="Resultado de imagen para correcto png">
            <a:extLst>
              <a:ext uri="{FF2B5EF4-FFF2-40B4-BE49-F238E27FC236}">
                <a16:creationId xmlns:a16="http://schemas.microsoft.com/office/drawing/2014/main" id="{5164432A-CCC5-4EE0-8742-210A9CB7C9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55241" y="1347214"/>
            <a:ext cx="4594298" cy="459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151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680</TotalTime>
  <Words>988</Words>
  <Application>Microsoft Office PowerPoint</Application>
  <PresentationFormat>Panorámica</PresentationFormat>
  <Paragraphs>95</Paragraphs>
  <Slides>31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Calibri</vt:lpstr>
      <vt:lpstr>Century Gothic</vt:lpstr>
      <vt:lpstr>Times New Roman</vt:lpstr>
      <vt:lpstr>Wingdings 3</vt:lpstr>
      <vt:lpstr>Ion</vt:lpstr>
      <vt:lpstr>Presentación de PowerPoint</vt:lpstr>
      <vt:lpstr>DEFINICIÓN</vt:lpstr>
      <vt:lpstr>Presentación de PowerPoint</vt:lpstr>
      <vt:lpstr>SINGLE RESPONSIBILITY PRINCIPLE</vt:lpstr>
      <vt:lpstr>Presentación de PowerPoint</vt:lpstr>
      <vt:lpstr>Presentación de PowerPoint</vt:lpstr>
      <vt:lpstr>Presentación de PowerPoint</vt:lpstr>
      <vt:lpstr>Presentación de PowerPoint</vt:lpstr>
      <vt:lpstr>Presentación de PowerPoint</vt:lpstr>
      <vt:lpstr>Presentación de PowerPoint</vt:lpstr>
      <vt:lpstr>PRINCIPIO OPEN / CLOSED:</vt:lpstr>
      <vt:lpstr>Presentación de PowerPoint</vt:lpstr>
      <vt:lpstr>Métodos para aplicar el principio:</vt:lpstr>
      <vt:lpstr>Presentación de PowerPoint</vt:lpstr>
      <vt:lpstr>Presentación de PowerPoint</vt:lpstr>
      <vt:lpstr>Presentación de PowerPoint</vt:lpstr>
      <vt:lpstr>Presentación de PowerPoint</vt:lpstr>
      <vt:lpstr>PRINCIPIO LISKOV SUBSTITUTION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PRINCIPIO OPEN / CLOSED:</dc:title>
  <dc:creator>Usuario de Windows</dc:creator>
  <cp:lastModifiedBy>Alumno</cp:lastModifiedBy>
  <cp:revision>30</cp:revision>
  <dcterms:created xsi:type="dcterms:W3CDTF">2020-01-20T18:53:40Z</dcterms:created>
  <dcterms:modified xsi:type="dcterms:W3CDTF">2020-01-21T16:40:12Z</dcterms:modified>
</cp:coreProperties>
</file>